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82" r:id="rId2"/>
    <p:sldId id="273" r:id="rId3"/>
    <p:sldId id="274" r:id="rId4"/>
    <p:sldId id="275" r:id="rId5"/>
    <p:sldId id="285" r:id="rId6"/>
    <p:sldId id="288" r:id="rId7"/>
    <p:sldId id="298" r:id="rId8"/>
    <p:sldId id="299" r:id="rId9"/>
    <p:sldId id="300" r:id="rId10"/>
    <p:sldId id="290" r:id="rId11"/>
    <p:sldId id="291" r:id="rId12"/>
    <p:sldId id="303" r:id="rId13"/>
    <p:sldId id="294" r:id="rId14"/>
    <p:sldId id="310" r:id="rId15"/>
    <p:sldId id="296" r:id="rId16"/>
    <p:sldId id="297" r:id="rId17"/>
    <p:sldId id="286" r:id="rId18"/>
    <p:sldId id="304" r:id="rId19"/>
    <p:sldId id="305" r:id="rId20"/>
    <p:sldId id="306" r:id="rId21"/>
    <p:sldId id="307" r:id="rId22"/>
    <p:sldId id="308" r:id="rId23"/>
    <p:sldId id="309" r:id="rId24"/>
    <p:sldId id="30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FFE5"/>
    <a:srgbClr val="FFFFCC"/>
    <a:srgbClr val="A7E197"/>
    <a:srgbClr val="D6EEE6"/>
    <a:srgbClr val="C9E9DE"/>
    <a:srgbClr val="FFFFE7"/>
    <a:srgbClr val="6699FF"/>
    <a:srgbClr val="008776"/>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74" autoAdjust="0"/>
    <p:restoredTop sz="82276" autoAdjust="0"/>
  </p:normalViewPr>
  <p:slideViewPr>
    <p:cSldViewPr>
      <p:cViewPr varScale="1">
        <p:scale>
          <a:sx n="121" d="100"/>
          <a:sy n="121" d="100"/>
        </p:scale>
        <p:origin x="-32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938"/>
    </p:cViewPr>
  </p:sorterViewPr>
  <p:notesViewPr>
    <p:cSldViewPr>
      <p:cViewPr varScale="1">
        <p:scale>
          <a:sx n="146" d="100"/>
          <a:sy n="146" d="100"/>
        </p:scale>
        <p:origin x="-157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18F0CE-E7A2-4CC4-81BD-E7424FCA101D}" type="datetimeFigureOut">
              <a:rPr lang="en-US" smtClean="0"/>
              <a:pPr/>
              <a:t>2/19/2016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4C34A5-80E4-44FD-BD06-F9E1CD04D829}" type="slidenum">
              <a:rPr lang="en-US" smtClean="0"/>
              <a:pPr/>
              <a:t>‹#›</a:t>
            </a:fld>
            <a:endParaRPr lang="en-US" dirty="0"/>
          </a:p>
        </p:txBody>
      </p:sp>
    </p:spTree>
    <p:extLst>
      <p:ext uri="{BB962C8B-B14F-4D97-AF65-F5344CB8AC3E}">
        <p14:creationId xmlns:p14="http://schemas.microsoft.com/office/powerpoint/2010/main" val="3792171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62A72D-42ED-4264-82AD-168EE7EA287F}" type="datetimeFigureOut">
              <a:rPr lang="en-US" smtClean="0"/>
              <a:pPr/>
              <a:t>2/19/2016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400C9C-E03B-45EA-9888-ABF2235D63E3}" type="slidenum">
              <a:rPr lang="en-US" smtClean="0"/>
              <a:pPr/>
              <a:t>‹#›</a:t>
            </a:fld>
            <a:endParaRPr lang="en-US" dirty="0"/>
          </a:p>
        </p:txBody>
      </p:sp>
    </p:spTree>
    <p:extLst>
      <p:ext uri="{BB962C8B-B14F-4D97-AF65-F5344CB8AC3E}">
        <p14:creationId xmlns:p14="http://schemas.microsoft.com/office/powerpoint/2010/main" val="123704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400C9C-E03B-45EA-9888-ABF2235D63E3}" type="slidenum">
              <a:rPr lang="en-US" smtClean="0"/>
              <a:pPr/>
              <a:t>1</a:t>
            </a:fld>
            <a:endParaRPr lang="en-US" dirty="0"/>
          </a:p>
        </p:txBody>
      </p:sp>
    </p:spTree>
    <p:extLst>
      <p:ext uri="{BB962C8B-B14F-4D97-AF65-F5344CB8AC3E}">
        <p14:creationId xmlns:p14="http://schemas.microsoft.com/office/powerpoint/2010/main" val="2046384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Organized crime</a:t>
            </a:r>
          </a:p>
          <a:p>
            <a:r>
              <a:rPr lang="en-US" dirty="0" smtClean="0"/>
              <a:t>Smallpox</a:t>
            </a:r>
          </a:p>
          <a:p>
            <a:r>
              <a:rPr lang="en-US" dirty="0" smtClean="0"/>
              <a:t>The Failed State Problem</a:t>
            </a:r>
          </a:p>
          <a:p>
            <a:r>
              <a:rPr lang="en-US" dirty="0" smtClean="0"/>
              <a:t>Recurring Wars in Europe</a:t>
            </a:r>
          </a:p>
          <a:p>
            <a:endParaRPr lang="en-US" dirty="0"/>
          </a:p>
        </p:txBody>
      </p:sp>
      <p:sp>
        <p:nvSpPr>
          <p:cNvPr id="4" name="Slide Number Placeholder 3"/>
          <p:cNvSpPr>
            <a:spLocks noGrp="1"/>
          </p:cNvSpPr>
          <p:nvPr>
            <p:ph type="sldNum" sz="quarter" idx="10"/>
          </p:nvPr>
        </p:nvSpPr>
        <p:spPr/>
        <p:txBody>
          <a:bodyPr/>
          <a:lstStyle/>
          <a:p>
            <a:fld id="{66400C9C-E03B-45EA-9888-ABF2235D63E3}" type="slidenum">
              <a:rPr lang="en-US" smtClean="0"/>
              <a:pPr/>
              <a:t>2</a:t>
            </a:fld>
            <a:endParaRPr lang="en-US" dirty="0"/>
          </a:p>
        </p:txBody>
      </p:sp>
    </p:spTree>
    <p:extLst>
      <p:ext uri="{BB962C8B-B14F-4D97-AF65-F5344CB8AC3E}">
        <p14:creationId xmlns:p14="http://schemas.microsoft.com/office/powerpoint/2010/main" val="3020427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400C9C-E03B-45EA-9888-ABF2235D63E3}" type="slidenum">
              <a:rPr lang="en-US" smtClean="0"/>
              <a:pPr/>
              <a:t>11</a:t>
            </a:fld>
            <a:endParaRPr lang="en-US" dirty="0"/>
          </a:p>
        </p:txBody>
      </p:sp>
    </p:spTree>
    <p:extLst>
      <p:ext uri="{BB962C8B-B14F-4D97-AF65-F5344CB8AC3E}">
        <p14:creationId xmlns:p14="http://schemas.microsoft.com/office/powerpoint/2010/main" val="3314966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simulation </a:t>
            </a:r>
            <a:r>
              <a:rPr lang="en-US" baseline="0" dirty="0" smtClean="0"/>
              <a:t>models after this slide.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how could</a:t>
            </a:r>
            <a:r>
              <a:rPr lang="en-US" baseline="0" dirty="0" smtClean="0"/>
              <a:t> we take this approach and use it in a campus club? We talked about EVSCA last time. What might an EVSCA chapter at North Georgia College?</a:t>
            </a:r>
            <a:endParaRPr lang="en-US" dirty="0" smtClean="0"/>
          </a:p>
          <a:p>
            <a:endParaRPr lang="en-US" dirty="0"/>
          </a:p>
        </p:txBody>
      </p:sp>
      <p:sp>
        <p:nvSpPr>
          <p:cNvPr id="4" name="Slide Number Placeholder 3"/>
          <p:cNvSpPr>
            <a:spLocks noGrp="1"/>
          </p:cNvSpPr>
          <p:nvPr>
            <p:ph type="sldNum" sz="quarter" idx="10"/>
          </p:nvPr>
        </p:nvSpPr>
        <p:spPr/>
        <p:txBody>
          <a:bodyPr/>
          <a:lstStyle/>
          <a:p>
            <a:fld id="{66400C9C-E03B-45EA-9888-ABF2235D63E3}" type="slidenum">
              <a:rPr lang="en-US" smtClean="0"/>
              <a:pPr/>
              <a:t>13</a:t>
            </a:fld>
            <a:endParaRPr lang="en-US" dirty="0"/>
          </a:p>
        </p:txBody>
      </p:sp>
    </p:spTree>
    <p:extLst>
      <p:ext uri="{BB962C8B-B14F-4D97-AF65-F5344CB8AC3E}">
        <p14:creationId xmlns:p14="http://schemas.microsoft.com/office/powerpoint/2010/main" val="1812003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chance to briefly show the running Dueling</a:t>
            </a:r>
            <a:r>
              <a:rPr lang="en-US" baseline="0" dirty="0" smtClean="0"/>
              <a:t> Loops model, with its dominant Race to the Bottom.</a:t>
            </a:r>
            <a:endParaRPr lang="en-US" dirty="0"/>
          </a:p>
        </p:txBody>
      </p:sp>
      <p:sp>
        <p:nvSpPr>
          <p:cNvPr id="4" name="Slide Number Placeholder 3"/>
          <p:cNvSpPr>
            <a:spLocks noGrp="1"/>
          </p:cNvSpPr>
          <p:nvPr>
            <p:ph type="sldNum" sz="quarter" idx="10"/>
          </p:nvPr>
        </p:nvSpPr>
        <p:spPr/>
        <p:txBody>
          <a:bodyPr/>
          <a:lstStyle/>
          <a:p>
            <a:fld id="{66400C9C-E03B-45EA-9888-ABF2235D63E3}" type="slidenum">
              <a:rPr lang="en-US" smtClean="0"/>
              <a:pPr/>
              <a:t>15</a:t>
            </a:fld>
            <a:endParaRPr lang="en-US" dirty="0"/>
          </a:p>
        </p:txBody>
      </p:sp>
    </p:spTree>
    <p:extLst>
      <p:ext uri="{BB962C8B-B14F-4D97-AF65-F5344CB8AC3E}">
        <p14:creationId xmlns:p14="http://schemas.microsoft.com/office/powerpoint/2010/main" val="3606640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400C9C-E03B-45EA-9888-ABF2235D63E3}" type="slidenum">
              <a:rPr lang="en-US" smtClean="0"/>
              <a:pPr/>
              <a:t>17</a:t>
            </a:fld>
            <a:endParaRPr lang="en-US" dirty="0"/>
          </a:p>
        </p:txBody>
      </p:sp>
    </p:spTree>
    <p:extLst>
      <p:ext uri="{BB962C8B-B14F-4D97-AF65-F5344CB8AC3E}">
        <p14:creationId xmlns:p14="http://schemas.microsoft.com/office/powerpoint/2010/main" val="2776788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400C9C-E03B-45EA-9888-ABF2235D63E3}" type="slidenum">
              <a:rPr lang="en-US" smtClean="0"/>
              <a:pPr/>
              <a:t>20</a:t>
            </a:fld>
            <a:endParaRPr lang="en-US" dirty="0"/>
          </a:p>
        </p:txBody>
      </p:sp>
    </p:spTree>
    <p:extLst>
      <p:ext uri="{BB962C8B-B14F-4D97-AF65-F5344CB8AC3E}">
        <p14:creationId xmlns:p14="http://schemas.microsoft.com/office/powerpoint/2010/main" val="364029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400C9C-E03B-45EA-9888-ABF2235D63E3}" type="slidenum">
              <a:rPr lang="en-US" smtClean="0"/>
              <a:pPr/>
              <a:t>21</a:t>
            </a:fld>
            <a:endParaRPr lang="en-US" dirty="0"/>
          </a:p>
        </p:txBody>
      </p:sp>
    </p:spTree>
    <p:extLst>
      <p:ext uri="{BB962C8B-B14F-4D97-AF65-F5344CB8AC3E}">
        <p14:creationId xmlns:p14="http://schemas.microsoft.com/office/powerpoint/2010/main" val="364029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Demonstrate </a:t>
            </a:r>
            <a:r>
              <a:rPr lang="en-US" dirty="0" err="1" smtClean="0"/>
              <a:t>DuelingLoops_WithCriticalPointReaction.mdl</a:t>
            </a:r>
            <a:r>
              <a:rPr lang="en-US" dirty="0" smtClean="0"/>
              <a:t>. Do a few runs. List parameters</a:t>
            </a:r>
            <a:r>
              <a:rPr lang="en-US" smtClean="0"/>
              <a:t>, rehearse. </a:t>
            </a:r>
            <a:endParaRPr lang="en-US" dirty="0"/>
          </a:p>
        </p:txBody>
      </p:sp>
      <p:sp>
        <p:nvSpPr>
          <p:cNvPr id="4" name="Slide Number Placeholder 3"/>
          <p:cNvSpPr>
            <a:spLocks noGrp="1"/>
          </p:cNvSpPr>
          <p:nvPr>
            <p:ph type="sldNum" sz="quarter" idx="10"/>
          </p:nvPr>
        </p:nvSpPr>
        <p:spPr/>
        <p:txBody>
          <a:bodyPr/>
          <a:lstStyle/>
          <a:p>
            <a:fld id="{66400C9C-E03B-45EA-9888-ABF2235D63E3}" type="slidenum">
              <a:rPr lang="en-US" smtClean="0"/>
              <a:pPr/>
              <a:t>24</a:t>
            </a:fld>
            <a:endParaRPr lang="en-US" dirty="0"/>
          </a:p>
        </p:txBody>
      </p:sp>
    </p:spTree>
    <p:extLst>
      <p:ext uri="{BB962C8B-B14F-4D97-AF65-F5344CB8AC3E}">
        <p14:creationId xmlns:p14="http://schemas.microsoft.com/office/powerpoint/2010/main" val="3507598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ssertion blank header">
    <p:spTree>
      <p:nvGrpSpPr>
        <p:cNvPr id="1" name=""/>
        <p:cNvGrpSpPr/>
        <p:nvPr/>
      </p:nvGrpSpPr>
      <p:grpSpPr>
        <a:xfrm>
          <a:off x="0" y="0"/>
          <a:ext cx="0" cy="0"/>
          <a:chOff x="0" y="0"/>
          <a:chExt cx="0" cy="0"/>
        </a:xfrm>
      </p:grpSpPr>
      <p:sp>
        <p:nvSpPr>
          <p:cNvPr id="10" name="Subtitle 2"/>
          <p:cNvSpPr>
            <a:spLocks noGrp="1"/>
          </p:cNvSpPr>
          <p:nvPr>
            <p:ph type="subTitle" idx="1" hasCustomPrompt="1"/>
          </p:nvPr>
        </p:nvSpPr>
        <p:spPr>
          <a:xfrm>
            <a:off x="762000" y="1143000"/>
            <a:ext cx="7620000" cy="3539430"/>
          </a:xfrm>
          <a:prstGeom prst="rect">
            <a:avLst/>
          </a:prstGeom>
        </p:spPr>
        <p:txBody>
          <a:bodyPr>
            <a:spAutoFit/>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Slides should use an “assertion/evidence” pattern. The title is the assertion and the content is visual evidence supporting the assertion. By using visual evidence the audience listens to the speaker, instead of reading the text. This simple pattern is memorable and easy to grasp.</a:t>
            </a:r>
            <a:endParaRPr lang="en-US" dirty="0"/>
          </a:p>
        </p:txBody>
      </p:sp>
    </p:spTree>
    <p:extLst>
      <p:ext uri="{BB962C8B-B14F-4D97-AF65-F5344CB8AC3E}">
        <p14:creationId xmlns:p14="http://schemas.microsoft.com/office/powerpoint/2010/main" val="27109446"/>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ssertion lef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0"/>
            <a:ext cx="9143998" cy="639762"/>
          </a:xfrm>
          <a:prstGeom prst="rect">
            <a:avLst/>
          </a:prstGeom>
          <a:solidFill>
            <a:schemeClr val="tx2"/>
          </a:solidFill>
        </p:spPr>
        <p:txBody>
          <a:bodyPr lIns="91440" tIns="0" bIns="0" anchor="ctr" anchorCtr="0">
            <a:noAutofit/>
          </a:bodyPr>
          <a:lstStyle>
            <a:lvl1pPr marL="457200" algn="l">
              <a:lnSpc>
                <a:spcPct val="90000"/>
              </a:lnSpc>
              <a:defRPr sz="3600" b="0">
                <a:solidFill>
                  <a:schemeClr val="bg1"/>
                </a:solidFill>
              </a:defRPr>
            </a:lvl1pPr>
          </a:lstStyle>
          <a:p>
            <a:r>
              <a:rPr lang="en-US" dirty="0" smtClean="0"/>
              <a:t>Click here to enter assertion</a:t>
            </a:r>
            <a:endParaRPr lang="en-US" dirty="0"/>
          </a:p>
        </p:txBody>
      </p:sp>
      <p:sp>
        <p:nvSpPr>
          <p:cNvPr id="10" name="Subtitle 2"/>
          <p:cNvSpPr>
            <a:spLocks noGrp="1"/>
          </p:cNvSpPr>
          <p:nvPr>
            <p:ph type="subTitle" idx="1" hasCustomPrompt="1"/>
          </p:nvPr>
        </p:nvSpPr>
        <p:spPr>
          <a:xfrm>
            <a:off x="762000" y="1143000"/>
            <a:ext cx="7620000" cy="3539430"/>
          </a:xfrm>
          <a:prstGeom prst="rect">
            <a:avLst/>
          </a:prstGeom>
        </p:spPr>
        <p:txBody>
          <a:bodyPr>
            <a:spAutoFit/>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Slides should use an “assertion/evidence” pattern. The title is the assertion and the content is visual evidence supporting the assertion. By using visual evidence the audience listens to the speaker, instead of reading the text. This simple pattern is memorable and easy to grasp.</a:t>
            </a:r>
            <a:endParaRPr 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ssertion cente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0"/>
            <a:ext cx="9143998" cy="639762"/>
          </a:xfrm>
          <a:prstGeom prst="rect">
            <a:avLst/>
          </a:prstGeom>
          <a:solidFill>
            <a:schemeClr val="tx2"/>
          </a:solidFill>
        </p:spPr>
        <p:txBody>
          <a:bodyPr lIns="91440" tIns="0" bIns="0" anchor="ctr" anchorCtr="0">
            <a:noAutofit/>
          </a:bodyPr>
          <a:lstStyle>
            <a:lvl1pPr marL="0" algn="ctr">
              <a:lnSpc>
                <a:spcPct val="90000"/>
              </a:lnSpc>
              <a:defRPr sz="3600" b="0">
                <a:solidFill>
                  <a:schemeClr val="bg1"/>
                </a:solidFill>
              </a:defRPr>
            </a:lvl1pPr>
          </a:lstStyle>
          <a:p>
            <a:r>
              <a:rPr lang="en-US" dirty="0" smtClean="0"/>
              <a:t>Click here to enter assertion</a:t>
            </a:r>
            <a:endParaRPr lang="en-US" dirty="0"/>
          </a:p>
        </p:txBody>
      </p:sp>
      <p:sp>
        <p:nvSpPr>
          <p:cNvPr id="10" name="Subtitle 2"/>
          <p:cNvSpPr>
            <a:spLocks noGrp="1"/>
          </p:cNvSpPr>
          <p:nvPr>
            <p:ph type="subTitle" idx="1" hasCustomPrompt="1"/>
          </p:nvPr>
        </p:nvSpPr>
        <p:spPr>
          <a:xfrm>
            <a:off x="762000" y="1143000"/>
            <a:ext cx="7620000" cy="3539430"/>
          </a:xfrm>
          <a:prstGeom prst="rect">
            <a:avLst/>
          </a:prstGeom>
        </p:spPr>
        <p:txBody>
          <a:bodyPr>
            <a:spAutoFit/>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Slides should use an “assertion/evidence” pattern. The title is the assertion and the content is visual evidence supporting the assertion. By using visual evidence the audience listens to the speaker, instead of reading the text. This simple pattern is memorable and easy to grasp.</a:t>
            </a:r>
            <a:endParaRPr lang="en-US" dirty="0"/>
          </a:p>
        </p:txBody>
      </p:sp>
    </p:spTree>
    <p:extLst>
      <p:ext uri="{BB962C8B-B14F-4D97-AF65-F5344CB8AC3E}">
        <p14:creationId xmlns:p14="http://schemas.microsoft.com/office/powerpoint/2010/main" val="1827403049"/>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ssertion two lin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0"/>
            <a:ext cx="9143998" cy="1143000"/>
          </a:xfrm>
          <a:prstGeom prst="rect">
            <a:avLst/>
          </a:prstGeom>
          <a:solidFill>
            <a:schemeClr val="tx2"/>
          </a:solidFill>
        </p:spPr>
        <p:txBody>
          <a:bodyPr lIns="91440" tIns="0" bIns="0" anchor="ctr" anchorCtr="0">
            <a:noAutofit/>
          </a:bodyPr>
          <a:lstStyle>
            <a:lvl1pPr marL="457200" algn="l">
              <a:lnSpc>
                <a:spcPct val="90000"/>
              </a:lnSpc>
              <a:defRPr sz="3600" b="0">
                <a:solidFill>
                  <a:schemeClr val="bg1"/>
                </a:solidFill>
              </a:defRPr>
            </a:lvl1pPr>
          </a:lstStyle>
          <a:p>
            <a:r>
              <a:rPr lang="en-US" dirty="0" smtClean="0"/>
              <a:t>Click here to enter assertion, which takes two lines to say well</a:t>
            </a:r>
            <a:endParaRPr lang="en-US" dirty="0"/>
          </a:p>
        </p:txBody>
      </p:sp>
      <p:sp>
        <p:nvSpPr>
          <p:cNvPr id="10" name="Subtitle 2"/>
          <p:cNvSpPr>
            <a:spLocks noGrp="1"/>
          </p:cNvSpPr>
          <p:nvPr>
            <p:ph type="subTitle" idx="1" hasCustomPrompt="1"/>
          </p:nvPr>
        </p:nvSpPr>
        <p:spPr>
          <a:xfrm>
            <a:off x="762000" y="1870770"/>
            <a:ext cx="7620000" cy="3539430"/>
          </a:xfrm>
          <a:prstGeom prst="rect">
            <a:avLst/>
          </a:prstGeom>
        </p:spPr>
        <p:txBody>
          <a:bodyPr>
            <a:spAutoFit/>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Slides should use an “assertion/evidence” pattern. The title is the assertion and the content is visual evidence supporting the assertion. By using visual evidence the audience listens to the speaker, instead of reading the text. This simple pattern is memorable and easy to grasp.</a:t>
            </a:r>
            <a:endParaRPr lang="en-US" dirty="0"/>
          </a:p>
        </p:txBody>
      </p:sp>
    </p:spTree>
    <p:extLst>
      <p:ext uri="{BB962C8B-B14F-4D97-AF65-F5344CB8AC3E}">
        <p14:creationId xmlns:p14="http://schemas.microsoft.com/office/powerpoint/2010/main" val="1540055791"/>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file:///C:\AWork\Presentations\MasterSlideLogo.p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6" r:link="rId7" cstate="print">
            <a:extLst>
              <a:ext uri="{28A0092B-C50C-407E-A947-70E740481C1C}">
                <a14:useLocalDpi xmlns:a14="http://schemas.microsoft.com/office/drawing/2010/main" val="0"/>
              </a:ext>
            </a:extLst>
          </a:blip>
          <a:srcRect t="19897"/>
          <a:stretch/>
        </p:blipFill>
        <p:spPr>
          <a:xfrm>
            <a:off x="152400" y="6458250"/>
            <a:ext cx="1600200" cy="323550"/>
          </a:xfrm>
          <a:prstGeom prst="rect">
            <a:avLst/>
          </a:prstGeom>
        </p:spPr>
      </p:pic>
      <p:sp>
        <p:nvSpPr>
          <p:cNvPr id="11" name="Slide Number Placeholder 4"/>
          <p:cNvSpPr txBox="1">
            <a:spLocks/>
          </p:cNvSpPr>
          <p:nvPr userDrawn="1"/>
        </p:nvSpPr>
        <p:spPr>
          <a:xfrm>
            <a:off x="8610600" y="6522720"/>
            <a:ext cx="457200" cy="304800"/>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B79CBE7-05B0-43C7-A09F-9C3F2C4D0F30}" type="slidenum">
              <a:rPr lang="en-US" sz="1200" smtClean="0">
                <a:solidFill>
                  <a:schemeClr val="tx1">
                    <a:lumMod val="65000"/>
                    <a:lumOff val="35000"/>
                  </a:schemeClr>
                </a:solidFill>
              </a:rPr>
              <a:pPr algn="r"/>
              <a:t>‹#›</a:t>
            </a:fld>
            <a:endParaRPr lang="en-US" sz="1200" dirty="0">
              <a:solidFill>
                <a:schemeClr val="tx1">
                  <a:lumMod val="65000"/>
                  <a:lumOff val="35000"/>
                </a:scheme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0" r:id="rId2"/>
    <p:sldLayoutId id="2147483662" r:id="rId3"/>
    <p:sldLayoutId id="2147483663" r:id="rId4"/>
  </p:sldLayoutIdLst>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file:///C:\AWork\Presentations\MasterSlideLogo.png"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741" r="6831" b="6746"/>
          <a:stretch/>
        </p:blipFill>
        <p:spPr>
          <a:xfrm>
            <a:off x="0" y="304800"/>
            <a:ext cx="9143998" cy="6553200"/>
          </a:xfrm>
          <a:prstGeom prst="rect">
            <a:avLst/>
          </a:prstGeom>
        </p:spPr>
      </p:pic>
      <p:sp>
        <p:nvSpPr>
          <p:cNvPr id="2" name="Title 1"/>
          <p:cNvSpPr>
            <a:spLocks noGrp="1"/>
          </p:cNvSpPr>
          <p:nvPr>
            <p:ph type="title"/>
          </p:nvPr>
        </p:nvSpPr>
        <p:spPr>
          <a:solidFill>
            <a:srgbClr val="1F497D"/>
          </a:solidFill>
        </p:spPr>
        <p:txBody>
          <a:bodyPr/>
          <a:lstStyle/>
          <a:p>
            <a:r>
              <a:rPr lang="en-US" dirty="0"/>
              <a:t>Solving Difficult Large-scale Social </a:t>
            </a:r>
            <a:r>
              <a:rPr lang="en-US" dirty="0" smtClean="0"/>
              <a:t>Problems </a:t>
            </a:r>
            <a:br>
              <a:rPr lang="en-US" dirty="0" smtClean="0"/>
            </a:br>
            <a:r>
              <a:rPr lang="en-US" dirty="0" smtClean="0"/>
              <a:t>with </a:t>
            </a:r>
            <a:r>
              <a:rPr lang="en-US" dirty="0"/>
              <a:t>Root Cause Analysis</a:t>
            </a:r>
          </a:p>
        </p:txBody>
      </p:sp>
      <p:sp>
        <p:nvSpPr>
          <p:cNvPr id="3" name="Slide Number Placeholder 2"/>
          <p:cNvSpPr>
            <a:spLocks noGrp="1"/>
          </p:cNvSpPr>
          <p:nvPr>
            <p:ph type="sldNum" sz="quarter" idx="4294967295"/>
          </p:nvPr>
        </p:nvSpPr>
        <p:spPr>
          <a:xfrm>
            <a:off x="8534400" y="6477000"/>
            <a:ext cx="533400" cy="376126"/>
          </a:xfrm>
          <a:prstGeom prst="rect">
            <a:avLst/>
          </a:prstGeom>
        </p:spPr>
        <p:txBody>
          <a:bodyPr/>
          <a:lstStyle/>
          <a:p>
            <a:fld id="{3B79CBE7-05B0-43C7-A09F-9C3F2C4D0F30}" type="slidenum">
              <a:rPr lang="en-US" smtClean="0"/>
              <a:pPr/>
              <a:t>1</a:t>
            </a:fld>
            <a:endParaRPr lang="en-US" dirty="0"/>
          </a:p>
        </p:txBody>
      </p:sp>
      <p:sp>
        <p:nvSpPr>
          <p:cNvPr id="7" name="Rectangle 6"/>
          <p:cNvSpPr/>
          <p:nvPr/>
        </p:nvSpPr>
        <p:spPr>
          <a:xfrm>
            <a:off x="0" y="6381691"/>
            <a:ext cx="9143997" cy="4763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8600" y="6419790"/>
            <a:ext cx="8686799" cy="400110"/>
          </a:xfrm>
          <a:prstGeom prst="rect">
            <a:avLst/>
          </a:prstGeom>
          <a:noFill/>
        </p:spPr>
        <p:txBody>
          <a:bodyPr wrap="square" rtlCol="0">
            <a:spAutoFit/>
          </a:bodyPr>
          <a:lstStyle/>
          <a:p>
            <a:pPr algn="r"/>
            <a:r>
              <a:rPr lang="en-US" sz="2000" dirty="0" smtClean="0">
                <a:solidFill>
                  <a:srgbClr val="0033CC"/>
                </a:solidFill>
              </a:rPr>
              <a:t>Jack Harich ▪ IESA  Colloquium  Series </a:t>
            </a:r>
            <a:r>
              <a:rPr lang="en-US" sz="2000" dirty="0">
                <a:solidFill>
                  <a:srgbClr val="0033CC"/>
                </a:solidFill>
              </a:rPr>
              <a:t>▪ March 5, </a:t>
            </a:r>
            <a:r>
              <a:rPr lang="en-US" sz="2000" dirty="0" smtClean="0">
                <a:solidFill>
                  <a:srgbClr val="0033CC"/>
                </a:solidFill>
              </a:rPr>
              <a:t>2014</a:t>
            </a:r>
          </a:p>
        </p:txBody>
      </p:sp>
      <p:pic>
        <p:nvPicPr>
          <p:cNvPr id="8" name="Picture 7"/>
          <p:cNvPicPr>
            <a:picLocks noChangeAspect="1"/>
          </p:cNvPicPr>
          <p:nvPr/>
        </p:nvPicPr>
        <p:blipFill>
          <a:blip r:embed="rId4" r:link="rId5" cstate="print">
            <a:extLst>
              <a:ext uri="{28A0092B-C50C-407E-A947-70E740481C1C}">
                <a14:useLocalDpi xmlns:a14="http://schemas.microsoft.com/office/drawing/2010/main" val="0"/>
              </a:ext>
            </a:extLst>
          </a:blip>
          <a:stretch>
            <a:fillRect/>
          </a:stretch>
        </p:blipFill>
        <p:spPr>
          <a:xfrm>
            <a:off x="152400" y="6334125"/>
            <a:ext cx="1847849" cy="466426"/>
          </a:xfrm>
          <a:prstGeom prst="rect">
            <a:avLst/>
          </a:prstGeom>
        </p:spPr>
      </p:pic>
    </p:spTree>
    <p:extLst>
      <p:ext uri="{BB962C8B-B14F-4D97-AF65-F5344CB8AC3E}">
        <p14:creationId xmlns:p14="http://schemas.microsoft.com/office/powerpoint/2010/main" val="135243368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4114800"/>
            <a:ext cx="9144000" cy="2743200"/>
          </a:xfrm>
          <a:prstGeom prst="rect">
            <a:avLst/>
          </a:prstGeom>
          <a:solidFill>
            <a:srgbClr val="D6E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1143000"/>
            <a:ext cx="9144000" cy="2971800"/>
          </a:xfrm>
          <a:prstGeom prst="rect">
            <a:avLst/>
          </a:prstGeom>
          <a:solidFill>
            <a:srgbClr val="FFF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dirty="0" smtClean="0"/>
              <a:t>An exploratory root cause analysis </a:t>
            </a:r>
            <a:br>
              <a:rPr lang="en-US" dirty="0" smtClean="0"/>
            </a:br>
            <a:r>
              <a:rPr lang="en-US" dirty="0" smtClean="0"/>
              <a:t>can be done with Social Force Diagrams</a:t>
            </a:r>
            <a:endParaRPr lang="en-US" dirty="0"/>
          </a:p>
        </p:txBody>
      </p:sp>
      <p:sp>
        <p:nvSpPr>
          <p:cNvPr id="12" name="Rectangle 11"/>
          <p:cNvSpPr/>
          <p:nvPr/>
        </p:nvSpPr>
        <p:spPr>
          <a:xfrm>
            <a:off x="5105400" y="1489753"/>
            <a:ext cx="1676400" cy="349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bIns="0" rtlCol="0" anchor="ctr">
            <a:spAutoFit/>
          </a:bodyPr>
          <a:lstStyle/>
          <a:p>
            <a:pPr algn="ctr">
              <a:lnSpc>
                <a:spcPct val="80000"/>
              </a:lnSpc>
            </a:pPr>
            <a:r>
              <a:rPr lang="en-US" sz="2400" dirty="0" smtClean="0">
                <a:solidFill>
                  <a:schemeClr val="tx1"/>
                </a:solidFill>
              </a:rPr>
              <a:t>Symptoms</a:t>
            </a:r>
            <a:endParaRPr lang="en-US" sz="2400" dirty="0">
              <a:solidFill>
                <a:schemeClr val="tx1"/>
              </a:solidFill>
            </a:endParaRPr>
          </a:p>
        </p:txBody>
      </p:sp>
      <p:sp>
        <p:nvSpPr>
          <p:cNvPr id="13" name="Rectangle 12"/>
          <p:cNvSpPr/>
          <p:nvPr/>
        </p:nvSpPr>
        <p:spPr>
          <a:xfrm>
            <a:off x="5029200" y="2842484"/>
            <a:ext cx="1828800" cy="644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bIns="0" rtlCol="0" anchor="ctr">
            <a:spAutoFit/>
          </a:bodyPr>
          <a:lstStyle/>
          <a:p>
            <a:pPr algn="ctr">
              <a:lnSpc>
                <a:spcPct val="80000"/>
              </a:lnSpc>
            </a:pPr>
            <a:r>
              <a:rPr lang="en-US" sz="2400" dirty="0" smtClean="0">
                <a:solidFill>
                  <a:schemeClr val="tx1"/>
                </a:solidFill>
              </a:rPr>
              <a:t>Intermediate Causes</a:t>
            </a:r>
            <a:endParaRPr lang="en-US" sz="2400" dirty="0">
              <a:solidFill>
                <a:schemeClr val="tx1"/>
              </a:solidFill>
            </a:endParaRPr>
          </a:p>
        </p:txBody>
      </p:sp>
      <p:sp>
        <p:nvSpPr>
          <p:cNvPr id="14" name="Rectangle 13"/>
          <p:cNvSpPr/>
          <p:nvPr/>
        </p:nvSpPr>
        <p:spPr>
          <a:xfrm>
            <a:off x="4952999" y="5565330"/>
            <a:ext cx="1981201" cy="441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91440" rIns="0" rtlCol="0" anchor="ctr">
            <a:spAutoFit/>
          </a:bodyPr>
          <a:lstStyle/>
          <a:p>
            <a:pPr algn="ctr">
              <a:lnSpc>
                <a:spcPct val="80000"/>
              </a:lnSpc>
            </a:pPr>
            <a:r>
              <a:rPr lang="en-US" sz="2400" dirty="0" smtClean="0">
                <a:solidFill>
                  <a:schemeClr val="tx1"/>
                </a:solidFill>
              </a:rPr>
              <a:t>Root Causes</a:t>
            </a:r>
            <a:endParaRPr lang="en-US" sz="2400" dirty="0">
              <a:solidFill>
                <a:schemeClr val="tx1"/>
              </a:solidFill>
            </a:endParaRPr>
          </a:p>
        </p:txBody>
      </p:sp>
      <p:cxnSp>
        <p:nvCxnSpPr>
          <p:cNvPr id="15" name="Straight Arrow Connector 14"/>
          <p:cNvCxnSpPr>
            <a:stCxn id="13" idx="0"/>
            <a:endCxn id="12" idx="2"/>
          </p:cNvCxnSpPr>
          <p:nvPr/>
        </p:nvCxnSpPr>
        <p:spPr>
          <a:xfrm flipV="1">
            <a:off x="5943600" y="1838759"/>
            <a:ext cx="0" cy="1003725"/>
          </a:xfrm>
          <a:prstGeom prst="straightConnector1">
            <a:avLst/>
          </a:prstGeom>
          <a:ln w="1016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17859" y="2819400"/>
            <a:ext cx="2001741" cy="690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80000"/>
              </a:lnSpc>
            </a:pPr>
            <a:r>
              <a:rPr lang="en-US" sz="2400" dirty="0" smtClean="0">
                <a:solidFill>
                  <a:schemeClr val="tx1"/>
                </a:solidFill>
              </a:rPr>
              <a:t>Low Leverage Points</a:t>
            </a:r>
            <a:endParaRPr lang="en-US" sz="2400" dirty="0">
              <a:solidFill>
                <a:schemeClr val="tx1"/>
              </a:solidFill>
            </a:endParaRPr>
          </a:p>
        </p:txBody>
      </p:sp>
      <p:cxnSp>
        <p:nvCxnSpPr>
          <p:cNvPr id="18" name="Straight Arrow Connector 17"/>
          <p:cNvCxnSpPr>
            <a:stCxn id="17" idx="3"/>
            <a:endCxn id="13" idx="1"/>
          </p:cNvCxnSpPr>
          <p:nvPr/>
        </p:nvCxnSpPr>
        <p:spPr>
          <a:xfrm>
            <a:off x="4419600" y="3164719"/>
            <a:ext cx="609600" cy="1"/>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82955" y="2819400"/>
            <a:ext cx="1522045" cy="690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80000"/>
              </a:lnSpc>
            </a:pPr>
            <a:r>
              <a:rPr lang="en-US" sz="2400" dirty="0" smtClean="0">
                <a:solidFill>
                  <a:schemeClr val="tx1"/>
                </a:solidFill>
              </a:rPr>
              <a:t>Superficial</a:t>
            </a:r>
          </a:p>
          <a:p>
            <a:pPr algn="ctr">
              <a:lnSpc>
                <a:spcPct val="80000"/>
              </a:lnSpc>
            </a:pPr>
            <a:r>
              <a:rPr lang="en-US" sz="2400" dirty="0" smtClean="0">
                <a:solidFill>
                  <a:schemeClr val="tx1"/>
                </a:solidFill>
              </a:rPr>
              <a:t>Solutions</a:t>
            </a:r>
            <a:endParaRPr lang="en-US" sz="2400" dirty="0">
              <a:solidFill>
                <a:schemeClr val="tx1"/>
              </a:solidFill>
            </a:endParaRPr>
          </a:p>
        </p:txBody>
      </p:sp>
      <p:cxnSp>
        <p:nvCxnSpPr>
          <p:cNvPr id="22" name="Straight Arrow Connector 21"/>
          <p:cNvCxnSpPr>
            <a:stCxn id="21" idx="3"/>
            <a:endCxn id="17" idx="1"/>
          </p:cNvCxnSpPr>
          <p:nvPr/>
        </p:nvCxnSpPr>
        <p:spPr>
          <a:xfrm>
            <a:off x="1905000" y="3164719"/>
            <a:ext cx="512859" cy="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417859" y="5440680"/>
            <a:ext cx="2001741" cy="690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80000"/>
              </a:lnSpc>
            </a:pPr>
            <a:r>
              <a:rPr lang="en-US" sz="2400" dirty="0" smtClean="0">
                <a:solidFill>
                  <a:schemeClr val="tx1"/>
                </a:solidFill>
              </a:rPr>
              <a:t>High Leverage Points</a:t>
            </a:r>
            <a:endParaRPr lang="en-US" sz="2400" dirty="0">
              <a:solidFill>
                <a:schemeClr val="tx1"/>
              </a:solidFill>
            </a:endParaRPr>
          </a:p>
        </p:txBody>
      </p:sp>
      <p:cxnSp>
        <p:nvCxnSpPr>
          <p:cNvPr id="26" name="Straight Arrow Connector 25"/>
          <p:cNvCxnSpPr>
            <a:stCxn id="25" idx="3"/>
            <a:endCxn id="14" idx="1"/>
          </p:cNvCxnSpPr>
          <p:nvPr/>
        </p:nvCxnSpPr>
        <p:spPr>
          <a:xfrm>
            <a:off x="4419600" y="5785999"/>
            <a:ext cx="533399" cy="1"/>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9053" y="5444367"/>
            <a:ext cx="1866896" cy="683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80000"/>
              </a:lnSpc>
            </a:pPr>
            <a:r>
              <a:rPr lang="en-US" sz="2400" dirty="0" smtClean="0">
                <a:solidFill>
                  <a:schemeClr val="tx1"/>
                </a:solidFill>
              </a:rPr>
              <a:t>Fundamental</a:t>
            </a:r>
          </a:p>
          <a:p>
            <a:pPr algn="ctr">
              <a:lnSpc>
                <a:spcPct val="80000"/>
              </a:lnSpc>
            </a:pPr>
            <a:r>
              <a:rPr lang="en-US" sz="2400" dirty="0" smtClean="0">
                <a:solidFill>
                  <a:schemeClr val="tx1"/>
                </a:solidFill>
              </a:rPr>
              <a:t>Solutions</a:t>
            </a:r>
            <a:endParaRPr lang="en-US" sz="2400" dirty="0">
              <a:solidFill>
                <a:schemeClr val="tx1"/>
              </a:solidFill>
            </a:endParaRPr>
          </a:p>
        </p:txBody>
      </p:sp>
      <p:cxnSp>
        <p:nvCxnSpPr>
          <p:cNvPr id="28" name="Straight Arrow Connector 27"/>
          <p:cNvCxnSpPr>
            <a:stCxn id="27" idx="3"/>
            <a:endCxn id="25" idx="1"/>
          </p:cNvCxnSpPr>
          <p:nvPr/>
        </p:nvCxnSpPr>
        <p:spPr>
          <a:xfrm>
            <a:off x="1885949" y="5785999"/>
            <a:ext cx="531910" cy="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73" name="TextBox 3072"/>
          <p:cNvSpPr txBox="1"/>
          <p:nvPr/>
        </p:nvSpPr>
        <p:spPr>
          <a:xfrm>
            <a:off x="228600" y="1219200"/>
            <a:ext cx="3332259" cy="646331"/>
          </a:xfrm>
          <a:prstGeom prst="rect">
            <a:avLst/>
          </a:prstGeom>
          <a:noFill/>
        </p:spPr>
        <p:txBody>
          <a:bodyPr wrap="none" rtlCol="0">
            <a:spAutoFit/>
          </a:bodyPr>
          <a:lstStyle/>
          <a:p>
            <a:r>
              <a:rPr lang="en-US" sz="3600" b="1" dirty="0" smtClean="0">
                <a:solidFill>
                  <a:srgbClr val="0066FF"/>
                </a:solidFill>
              </a:rPr>
              <a:t>Superficial Layer</a:t>
            </a:r>
            <a:endParaRPr lang="en-US" sz="3600" b="1" dirty="0">
              <a:solidFill>
                <a:srgbClr val="0066FF"/>
              </a:solidFill>
            </a:endParaRPr>
          </a:p>
        </p:txBody>
      </p:sp>
      <p:sp>
        <p:nvSpPr>
          <p:cNvPr id="36" name="TextBox 35"/>
          <p:cNvSpPr txBox="1"/>
          <p:nvPr/>
        </p:nvSpPr>
        <p:spPr>
          <a:xfrm>
            <a:off x="228600" y="4184749"/>
            <a:ext cx="3846053" cy="646331"/>
          </a:xfrm>
          <a:prstGeom prst="rect">
            <a:avLst/>
          </a:prstGeom>
          <a:noFill/>
        </p:spPr>
        <p:txBody>
          <a:bodyPr wrap="none" rtlCol="0">
            <a:spAutoFit/>
          </a:bodyPr>
          <a:lstStyle/>
          <a:p>
            <a:r>
              <a:rPr lang="en-US" sz="3600" b="1" dirty="0" smtClean="0">
                <a:solidFill>
                  <a:srgbClr val="0066FF"/>
                </a:solidFill>
              </a:rPr>
              <a:t>Fundamental Layer</a:t>
            </a:r>
            <a:endParaRPr lang="en-US" sz="3600" b="1" dirty="0">
              <a:solidFill>
                <a:srgbClr val="0066FF"/>
              </a:solidFill>
            </a:endParaRPr>
          </a:p>
        </p:txBody>
      </p:sp>
      <p:sp>
        <p:nvSpPr>
          <p:cNvPr id="3076" name="TextBox 3075"/>
          <p:cNvSpPr txBox="1"/>
          <p:nvPr/>
        </p:nvSpPr>
        <p:spPr>
          <a:xfrm>
            <a:off x="916355" y="1740458"/>
            <a:ext cx="1216359" cy="369332"/>
          </a:xfrm>
          <a:prstGeom prst="rect">
            <a:avLst/>
          </a:prstGeom>
          <a:noFill/>
        </p:spPr>
        <p:txBody>
          <a:bodyPr wrap="none" rtlCol="0">
            <a:spAutoFit/>
          </a:bodyPr>
          <a:lstStyle/>
          <a:p>
            <a:r>
              <a:rPr lang="en-US" dirty="0" smtClean="0">
                <a:solidFill>
                  <a:srgbClr val="0066FF"/>
                </a:solidFill>
              </a:rPr>
              <a:t>Easy to see</a:t>
            </a:r>
            <a:endParaRPr lang="en-US" dirty="0">
              <a:solidFill>
                <a:srgbClr val="0066FF"/>
              </a:solidFill>
            </a:endParaRPr>
          </a:p>
        </p:txBody>
      </p:sp>
      <p:sp>
        <p:nvSpPr>
          <p:cNvPr id="38" name="TextBox 37"/>
          <p:cNvSpPr txBox="1"/>
          <p:nvPr/>
        </p:nvSpPr>
        <p:spPr>
          <a:xfrm>
            <a:off x="914400" y="4690348"/>
            <a:ext cx="4227504" cy="369332"/>
          </a:xfrm>
          <a:prstGeom prst="rect">
            <a:avLst/>
          </a:prstGeom>
          <a:noFill/>
        </p:spPr>
        <p:txBody>
          <a:bodyPr wrap="none" rtlCol="0">
            <a:spAutoFit/>
          </a:bodyPr>
          <a:lstStyle/>
          <a:p>
            <a:r>
              <a:rPr lang="en-US" dirty="0" smtClean="0">
                <a:solidFill>
                  <a:srgbClr val="0066FF"/>
                </a:solidFill>
              </a:rPr>
              <a:t>Hard to see, so requires root cause analysis</a:t>
            </a:r>
            <a:endParaRPr lang="en-US" dirty="0">
              <a:solidFill>
                <a:srgbClr val="0066FF"/>
              </a:solidFill>
            </a:endParaRPr>
          </a:p>
        </p:txBody>
      </p:sp>
      <p:cxnSp>
        <p:nvCxnSpPr>
          <p:cNvPr id="4" name="Straight Connector 3"/>
          <p:cNvCxnSpPr/>
          <p:nvPr/>
        </p:nvCxnSpPr>
        <p:spPr>
          <a:xfrm>
            <a:off x="0" y="4114800"/>
            <a:ext cx="9144000" cy="0"/>
          </a:xfrm>
          <a:prstGeom prst="line">
            <a:avLst/>
          </a:prstGeom>
          <a:ln w="28575">
            <a:prstDash val="lgDash"/>
            <a:tailEnd type="none"/>
          </a:ln>
        </p:spPr>
        <p:style>
          <a:lnRef idx="1">
            <a:schemeClr val="accent1"/>
          </a:lnRef>
          <a:fillRef idx="0">
            <a:schemeClr val="accent1"/>
          </a:fillRef>
          <a:effectRef idx="0">
            <a:schemeClr val="accent1"/>
          </a:effectRef>
          <a:fontRef idx="minor">
            <a:schemeClr val="tx1"/>
          </a:fontRef>
        </p:style>
      </p:cxnSp>
      <p:sp>
        <p:nvSpPr>
          <p:cNvPr id="80" name="Freeform 79"/>
          <p:cNvSpPr/>
          <p:nvPr/>
        </p:nvSpPr>
        <p:spPr>
          <a:xfrm>
            <a:off x="6934200" y="1642374"/>
            <a:ext cx="201240" cy="5063225"/>
          </a:xfrm>
          <a:custGeom>
            <a:avLst/>
            <a:gdLst>
              <a:gd name="connsiteX0" fmla="*/ 56113 w 129464"/>
              <a:gd name="connsiteY0" fmla="*/ 0 h 4254160"/>
              <a:gd name="connsiteX1" fmla="*/ 2324 w 129464"/>
              <a:gd name="connsiteY1" fmla="*/ 117356 h 4254160"/>
              <a:gd name="connsiteX2" fmla="*/ 124570 w 129464"/>
              <a:gd name="connsiteY2" fmla="*/ 415636 h 4254160"/>
              <a:gd name="connsiteX3" fmla="*/ 7214 w 129464"/>
              <a:gd name="connsiteY3" fmla="*/ 689467 h 4254160"/>
              <a:gd name="connsiteX4" fmla="*/ 129460 w 129464"/>
              <a:gd name="connsiteY4" fmla="*/ 968188 h 4254160"/>
              <a:gd name="connsiteX5" fmla="*/ 7214 w 129464"/>
              <a:gd name="connsiteY5" fmla="*/ 1246909 h 4254160"/>
              <a:gd name="connsiteX6" fmla="*/ 129460 w 129464"/>
              <a:gd name="connsiteY6" fmla="*/ 1540299 h 4254160"/>
              <a:gd name="connsiteX7" fmla="*/ 7214 w 129464"/>
              <a:gd name="connsiteY7" fmla="*/ 1823910 h 4254160"/>
              <a:gd name="connsiteX8" fmla="*/ 124570 w 129464"/>
              <a:gd name="connsiteY8" fmla="*/ 2117300 h 4254160"/>
              <a:gd name="connsiteX9" fmla="*/ 7214 w 129464"/>
              <a:gd name="connsiteY9" fmla="*/ 2396021 h 4254160"/>
              <a:gd name="connsiteX10" fmla="*/ 129460 w 129464"/>
              <a:gd name="connsiteY10" fmla="*/ 2679632 h 4254160"/>
              <a:gd name="connsiteX11" fmla="*/ 12104 w 129464"/>
              <a:gd name="connsiteY11" fmla="*/ 2968133 h 4254160"/>
              <a:gd name="connsiteX12" fmla="*/ 129460 w 129464"/>
              <a:gd name="connsiteY12" fmla="*/ 3241964 h 4254160"/>
              <a:gd name="connsiteX13" fmla="*/ 7214 w 129464"/>
              <a:gd name="connsiteY13" fmla="*/ 3525574 h 4254160"/>
              <a:gd name="connsiteX14" fmla="*/ 124570 w 129464"/>
              <a:gd name="connsiteY14" fmla="*/ 3804295 h 4254160"/>
              <a:gd name="connsiteX15" fmla="*/ 12104 w 129464"/>
              <a:gd name="connsiteY15" fmla="*/ 4097686 h 4254160"/>
              <a:gd name="connsiteX16" fmla="*/ 65892 w 129464"/>
              <a:gd name="connsiteY16" fmla="*/ 4254160 h 425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464" h="4254160">
                <a:moveTo>
                  <a:pt x="56113" y="0"/>
                </a:moveTo>
                <a:cubicBezTo>
                  <a:pt x="23514" y="24041"/>
                  <a:pt x="-9085" y="48083"/>
                  <a:pt x="2324" y="117356"/>
                </a:cubicBezTo>
                <a:cubicBezTo>
                  <a:pt x="13733" y="186629"/>
                  <a:pt x="123755" y="320284"/>
                  <a:pt x="124570" y="415636"/>
                </a:cubicBezTo>
                <a:cubicBezTo>
                  <a:pt x="125385" y="510988"/>
                  <a:pt x="6399" y="597375"/>
                  <a:pt x="7214" y="689467"/>
                </a:cubicBezTo>
                <a:cubicBezTo>
                  <a:pt x="8029" y="781559"/>
                  <a:pt x="129460" y="875281"/>
                  <a:pt x="129460" y="968188"/>
                </a:cubicBezTo>
                <a:cubicBezTo>
                  <a:pt x="129460" y="1061095"/>
                  <a:pt x="7214" y="1151557"/>
                  <a:pt x="7214" y="1246909"/>
                </a:cubicBezTo>
                <a:cubicBezTo>
                  <a:pt x="7214" y="1342261"/>
                  <a:pt x="129460" y="1444132"/>
                  <a:pt x="129460" y="1540299"/>
                </a:cubicBezTo>
                <a:cubicBezTo>
                  <a:pt x="129460" y="1636466"/>
                  <a:pt x="8029" y="1727743"/>
                  <a:pt x="7214" y="1823910"/>
                </a:cubicBezTo>
                <a:cubicBezTo>
                  <a:pt x="6399" y="1920077"/>
                  <a:pt x="124570" y="2021948"/>
                  <a:pt x="124570" y="2117300"/>
                </a:cubicBezTo>
                <a:cubicBezTo>
                  <a:pt x="124570" y="2212652"/>
                  <a:pt x="6399" y="2302299"/>
                  <a:pt x="7214" y="2396021"/>
                </a:cubicBezTo>
                <a:cubicBezTo>
                  <a:pt x="8029" y="2489743"/>
                  <a:pt x="128645" y="2584280"/>
                  <a:pt x="129460" y="2679632"/>
                </a:cubicBezTo>
                <a:cubicBezTo>
                  <a:pt x="130275" y="2774984"/>
                  <a:pt x="12104" y="2874411"/>
                  <a:pt x="12104" y="2968133"/>
                </a:cubicBezTo>
                <a:cubicBezTo>
                  <a:pt x="12104" y="3061855"/>
                  <a:pt x="130275" y="3149057"/>
                  <a:pt x="129460" y="3241964"/>
                </a:cubicBezTo>
                <a:cubicBezTo>
                  <a:pt x="128645" y="3334871"/>
                  <a:pt x="8029" y="3431852"/>
                  <a:pt x="7214" y="3525574"/>
                </a:cubicBezTo>
                <a:cubicBezTo>
                  <a:pt x="6399" y="3619296"/>
                  <a:pt x="123755" y="3708943"/>
                  <a:pt x="124570" y="3804295"/>
                </a:cubicBezTo>
                <a:cubicBezTo>
                  <a:pt x="125385" y="3899647"/>
                  <a:pt x="21884" y="4022709"/>
                  <a:pt x="12104" y="4097686"/>
                </a:cubicBezTo>
                <a:cubicBezTo>
                  <a:pt x="2324" y="4172663"/>
                  <a:pt x="34108" y="4213411"/>
                  <a:pt x="65892" y="425416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Rectangle 80"/>
          <p:cNvSpPr/>
          <p:nvPr/>
        </p:nvSpPr>
        <p:spPr>
          <a:xfrm>
            <a:off x="7239000" y="1184328"/>
            <a:ext cx="1676400" cy="644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bIns="0" rtlCol="0" anchor="ctr">
            <a:spAutoFit/>
          </a:bodyPr>
          <a:lstStyle/>
          <a:p>
            <a:pPr algn="ctr">
              <a:lnSpc>
                <a:spcPct val="80000"/>
              </a:lnSpc>
            </a:pPr>
            <a:r>
              <a:rPr lang="en-US" sz="2400" dirty="0" smtClean="0">
                <a:solidFill>
                  <a:schemeClr val="tx1"/>
                </a:solidFill>
              </a:rPr>
              <a:t>New</a:t>
            </a:r>
          </a:p>
          <a:p>
            <a:pPr algn="ctr">
              <a:lnSpc>
                <a:spcPct val="80000"/>
              </a:lnSpc>
            </a:pPr>
            <a:r>
              <a:rPr lang="en-US" sz="2400" dirty="0" smtClean="0">
                <a:solidFill>
                  <a:schemeClr val="tx1"/>
                </a:solidFill>
              </a:rPr>
              <a:t>Symptoms</a:t>
            </a:r>
            <a:endParaRPr lang="en-US" sz="2400" dirty="0">
              <a:solidFill>
                <a:schemeClr val="tx1"/>
              </a:solidFill>
            </a:endParaRPr>
          </a:p>
        </p:txBody>
      </p:sp>
      <p:sp>
        <p:nvSpPr>
          <p:cNvPr id="82" name="Rectangle 81"/>
          <p:cNvSpPr/>
          <p:nvPr/>
        </p:nvSpPr>
        <p:spPr>
          <a:xfrm>
            <a:off x="7162800" y="2590800"/>
            <a:ext cx="1828800" cy="939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bIns="0" rtlCol="0" anchor="ctr">
            <a:spAutoFit/>
          </a:bodyPr>
          <a:lstStyle/>
          <a:p>
            <a:pPr algn="ctr">
              <a:lnSpc>
                <a:spcPct val="80000"/>
              </a:lnSpc>
            </a:pPr>
            <a:r>
              <a:rPr lang="en-US" sz="2400" dirty="0" smtClean="0">
                <a:solidFill>
                  <a:schemeClr val="tx1"/>
                </a:solidFill>
              </a:rPr>
              <a:t>New</a:t>
            </a:r>
          </a:p>
          <a:p>
            <a:pPr algn="ctr">
              <a:lnSpc>
                <a:spcPct val="80000"/>
              </a:lnSpc>
            </a:pPr>
            <a:r>
              <a:rPr lang="en-US" sz="2400" dirty="0" smtClean="0">
                <a:solidFill>
                  <a:schemeClr val="tx1"/>
                </a:solidFill>
              </a:rPr>
              <a:t>Intermediate Causes</a:t>
            </a:r>
            <a:endParaRPr lang="en-US" sz="2400" dirty="0">
              <a:solidFill>
                <a:schemeClr val="tx1"/>
              </a:solidFill>
            </a:endParaRPr>
          </a:p>
        </p:txBody>
      </p:sp>
      <p:sp>
        <p:nvSpPr>
          <p:cNvPr id="83" name="Rectangle 82"/>
          <p:cNvSpPr/>
          <p:nvPr/>
        </p:nvSpPr>
        <p:spPr>
          <a:xfrm>
            <a:off x="7086599" y="5271855"/>
            <a:ext cx="1981201" cy="736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91440" rIns="0" rtlCol="0" anchor="ctr">
            <a:spAutoFit/>
          </a:bodyPr>
          <a:lstStyle/>
          <a:p>
            <a:pPr algn="ctr">
              <a:lnSpc>
                <a:spcPct val="80000"/>
              </a:lnSpc>
            </a:pPr>
            <a:r>
              <a:rPr lang="en-US" sz="2400" dirty="0" smtClean="0">
                <a:solidFill>
                  <a:schemeClr val="tx1"/>
                </a:solidFill>
              </a:rPr>
              <a:t>New</a:t>
            </a:r>
          </a:p>
          <a:p>
            <a:pPr algn="ctr">
              <a:lnSpc>
                <a:spcPct val="80000"/>
              </a:lnSpc>
            </a:pPr>
            <a:r>
              <a:rPr lang="en-US" sz="2400" dirty="0" smtClean="0">
                <a:solidFill>
                  <a:schemeClr val="tx1"/>
                </a:solidFill>
              </a:rPr>
              <a:t>Root Causes</a:t>
            </a:r>
            <a:endParaRPr lang="en-US" sz="2400" dirty="0">
              <a:solidFill>
                <a:schemeClr val="tx1"/>
              </a:solidFill>
            </a:endParaRPr>
          </a:p>
        </p:txBody>
      </p:sp>
      <p:cxnSp>
        <p:nvCxnSpPr>
          <p:cNvPr id="84" name="Straight Arrow Connector 83"/>
          <p:cNvCxnSpPr>
            <a:stCxn id="82" idx="0"/>
            <a:endCxn id="81" idx="2"/>
          </p:cNvCxnSpPr>
          <p:nvPr/>
        </p:nvCxnSpPr>
        <p:spPr>
          <a:xfrm flipV="1">
            <a:off x="8077200" y="1828800"/>
            <a:ext cx="0" cy="762000"/>
          </a:xfrm>
          <a:prstGeom prst="straightConnector1">
            <a:avLst/>
          </a:prstGeom>
          <a:ln w="1016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6629400" y="1159585"/>
            <a:ext cx="810840" cy="494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bIns="0" rtlCol="0" anchor="ctr">
            <a:spAutoFit/>
          </a:bodyPr>
          <a:lstStyle/>
          <a:p>
            <a:pPr algn="ctr">
              <a:lnSpc>
                <a:spcPct val="80000"/>
              </a:lnSpc>
            </a:pPr>
            <a:r>
              <a:rPr lang="en-US" dirty="0" smtClean="0">
                <a:solidFill>
                  <a:schemeClr val="tx1"/>
                </a:solidFill>
              </a:rPr>
              <a:t>Mode</a:t>
            </a:r>
          </a:p>
          <a:p>
            <a:pPr algn="ctr">
              <a:lnSpc>
                <a:spcPct val="80000"/>
              </a:lnSpc>
            </a:pPr>
            <a:r>
              <a:rPr lang="en-US" dirty="0" smtClean="0">
                <a:solidFill>
                  <a:schemeClr val="tx1"/>
                </a:solidFill>
              </a:rPr>
              <a:t>Change</a:t>
            </a:r>
            <a:endParaRPr lang="en-US" dirty="0">
              <a:solidFill>
                <a:schemeClr val="tx1"/>
              </a:solidFill>
            </a:endParaRPr>
          </a:p>
        </p:txBody>
      </p:sp>
      <p:cxnSp>
        <p:nvCxnSpPr>
          <p:cNvPr id="16" name="Straight Arrow Connector 15"/>
          <p:cNvCxnSpPr>
            <a:stCxn id="14" idx="0"/>
            <a:endCxn id="13" idx="2"/>
          </p:cNvCxnSpPr>
          <p:nvPr/>
        </p:nvCxnSpPr>
        <p:spPr>
          <a:xfrm flipV="1">
            <a:off x="5943600" y="3486956"/>
            <a:ext cx="0" cy="2078374"/>
          </a:xfrm>
          <a:prstGeom prst="straightConnector1">
            <a:avLst/>
          </a:prstGeom>
          <a:ln w="1016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83" idx="0"/>
            <a:endCxn id="82" idx="2"/>
          </p:cNvCxnSpPr>
          <p:nvPr/>
        </p:nvCxnSpPr>
        <p:spPr>
          <a:xfrm flipV="1">
            <a:off x="8077200" y="3530737"/>
            <a:ext cx="0" cy="1741118"/>
          </a:xfrm>
          <a:prstGeom prst="straightConnector1">
            <a:avLst/>
          </a:prstGeom>
          <a:ln w="1016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953000" y="6002963"/>
            <a:ext cx="1981201" cy="736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91440" rIns="0" rtlCol="0" anchor="ctr">
            <a:spAutoFit/>
          </a:bodyPr>
          <a:lstStyle/>
          <a:p>
            <a:pPr algn="ctr">
              <a:lnSpc>
                <a:spcPct val="80000"/>
              </a:lnSpc>
            </a:pPr>
            <a:r>
              <a:rPr lang="en-US" sz="2400" b="1" dirty="0" smtClean="0">
                <a:solidFill>
                  <a:srgbClr val="0066FF"/>
                </a:solidFill>
              </a:rPr>
              <a:t>Root Cause Forces</a:t>
            </a:r>
            <a:endParaRPr lang="en-US" sz="2400" b="1" dirty="0">
              <a:solidFill>
                <a:srgbClr val="0066FF"/>
              </a:solidFill>
            </a:endParaRPr>
          </a:p>
        </p:txBody>
      </p:sp>
      <p:sp>
        <p:nvSpPr>
          <p:cNvPr id="32" name="Rectangle 31"/>
          <p:cNvSpPr/>
          <p:nvPr/>
        </p:nvSpPr>
        <p:spPr>
          <a:xfrm>
            <a:off x="609600" y="2454261"/>
            <a:ext cx="3581400" cy="441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91440" rIns="0" rtlCol="0" anchor="ctr">
            <a:spAutoFit/>
          </a:bodyPr>
          <a:lstStyle/>
          <a:p>
            <a:pPr algn="ctr">
              <a:lnSpc>
                <a:spcPct val="80000"/>
              </a:lnSpc>
            </a:pPr>
            <a:r>
              <a:rPr lang="en-US" sz="2400" b="1" dirty="0" smtClean="0">
                <a:solidFill>
                  <a:srgbClr val="0066FF"/>
                </a:solidFill>
              </a:rPr>
              <a:t>Superficial Solution Forces</a:t>
            </a:r>
            <a:endParaRPr lang="en-US" sz="2400" b="1" dirty="0">
              <a:solidFill>
                <a:srgbClr val="0066FF"/>
              </a:solidFill>
            </a:endParaRPr>
          </a:p>
        </p:txBody>
      </p:sp>
      <p:sp>
        <p:nvSpPr>
          <p:cNvPr id="33" name="Rectangle 32"/>
          <p:cNvSpPr/>
          <p:nvPr/>
        </p:nvSpPr>
        <p:spPr>
          <a:xfrm>
            <a:off x="609600" y="6035661"/>
            <a:ext cx="3810000" cy="441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91440" rIns="0" rtlCol="0" anchor="ctr">
            <a:spAutoFit/>
          </a:bodyPr>
          <a:lstStyle/>
          <a:p>
            <a:pPr algn="ctr">
              <a:lnSpc>
                <a:spcPct val="80000"/>
              </a:lnSpc>
            </a:pPr>
            <a:r>
              <a:rPr lang="en-US" sz="2400" b="1" dirty="0" smtClean="0">
                <a:solidFill>
                  <a:srgbClr val="0066FF"/>
                </a:solidFill>
              </a:rPr>
              <a:t>Fundamental Solution Forces</a:t>
            </a:r>
            <a:endParaRPr lang="en-US" sz="2400" b="1" dirty="0">
              <a:solidFill>
                <a:srgbClr val="0066FF"/>
              </a:solidFill>
            </a:endParaRPr>
          </a:p>
        </p:txBody>
      </p:sp>
      <p:sp>
        <p:nvSpPr>
          <p:cNvPr id="34" name="Rectangle 33"/>
          <p:cNvSpPr/>
          <p:nvPr/>
        </p:nvSpPr>
        <p:spPr>
          <a:xfrm>
            <a:off x="7086599" y="5999480"/>
            <a:ext cx="1981201" cy="736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91440" rIns="0" rtlCol="0" anchor="ctr">
            <a:spAutoFit/>
          </a:bodyPr>
          <a:lstStyle/>
          <a:p>
            <a:pPr algn="ctr">
              <a:lnSpc>
                <a:spcPct val="80000"/>
              </a:lnSpc>
            </a:pPr>
            <a:r>
              <a:rPr lang="en-US" sz="2400" b="1" dirty="0" smtClean="0">
                <a:solidFill>
                  <a:srgbClr val="0066FF"/>
                </a:solidFill>
              </a:rPr>
              <a:t>New Root Cause Forces</a:t>
            </a:r>
            <a:endParaRPr lang="en-US" sz="2400" b="1" dirty="0">
              <a:solidFill>
                <a:srgbClr val="0066FF"/>
              </a:solidFill>
            </a:endParaRPr>
          </a:p>
        </p:txBody>
      </p:sp>
      <p:sp>
        <p:nvSpPr>
          <p:cNvPr id="35" name="Slide Number Placeholder 4"/>
          <p:cNvSpPr txBox="1">
            <a:spLocks/>
          </p:cNvSpPr>
          <p:nvPr/>
        </p:nvSpPr>
        <p:spPr>
          <a:xfrm>
            <a:off x="8610600" y="6522720"/>
            <a:ext cx="457200" cy="304800"/>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B79CBE7-05B0-43C7-A09F-9C3F2C4D0F30}" type="slidenum">
              <a:rPr lang="en-US" sz="1200" smtClean="0">
                <a:solidFill>
                  <a:schemeClr val="tx1">
                    <a:lumMod val="65000"/>
                    <a:lumOff val="35000"/>
                  </a:schemeClr>
                </a:solidFill>
              </a:rPr>
              <a:pPr algn="r"/>
              <a:t>10</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20643152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8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8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12" grpId="0"/>
      <p:bldP spid="13" grpId="0"/>
      <p:bldP spid="14" grpId="0"/>
      <p:bldP spid="17" grpId="0"/>
      <p:bldP spid="21" grpId="0"/>
      <p:bldP spid="25" grpId="0"/>
      <p:bldP spid="27" grpId="0"/>
      <p:bldP spid="3073" grpId="0"/>
      <p:bldP spid="36" grpId="0"/>
      <p:bldP spid="3076" grpId="0"/>
      <p:bldP spid="38" grpId="0"/>
      <p:bldP spid="80" grpId="0" animBg="1"/>
      <p:bldP spid="81" grpId="0"/>
      <p:bldP spid="82" grpId="0"/>
      <p:bldP spid="83" grpId="0"/>
      <p:bldP spid="86"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962400"/>
            <a:ext cx="9144000" cy="2934786"/>
          </a:xfrm>
          <a:prstGeom prst="rect">
            <a:avLst/>
          </a:prstGeom>
          <a:solidFill>
            <a:srgbClr val="D6E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592559"/>
            <a:ext cx="9144000" cy="3446041"/>
          </a:xfrm>
          <a:prstGeom prst="rect">
            <a:avLst/>
          </a:prstGeom>
          <a:solidFill>
            <a:srgbClr val="FFF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dirty="0"/>
              <a:t>Social Force Diagram </a:t>
            </a:r>
            <a:r>
              <a:rPr lang="en-US" dirty="0" smtClean="0"/>
              <a:t>– Example 1</a:t>
            </a:r>
            <a:endParaRPr lang="en-US" dirty="0"/>
          </a:p>
        </p:txBody>
      </p:sp>
      <p:sp>
        <p:nvSpPr>
          <p:cNvPr id="8" name="Slide Number Placeholder 4"/>
          <p:cNvSpPr txBox="1">
            <a:spLocks/>
          </p:cNvSpPr>
          <p:nvPr/>
        </p:nvSpPr>
        <p:spPr>
          <a:xfrm>
            <a:off x="8610600" y="6522720"/>
            <a:ext cx="457200" cy="304800"/>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B79CBE7-05B0-43C7-A09F-9C3F2C4D0F30}" type="slidenum">
              <a:rPr lang="en-US" sz="1200" smtClean="0">
                <a:solidFill>
                  <a:schemeClr val="tx1">
                    <a:lumMod val="65000"/>
                    <a:lumOff val="35000"/>
                  </a:schemeClr>
                </a:solidFill>
              </a:rPr>
              <a:pPr algn="r"/>
              <a:t>11</a:t>
            </a:fld>
            <a:endParaRPr lang="en-US" sz="1200" dirty="0">
              <a:solidFill>
                <a:schemeClr val="tx1">
                  <a:lumMod val="65000"/>
                  <a:lumOff val="35000"/>
                </a:schemeClr>
              </a:solidFill>
            </a:endParaRPr>
          </a:p>
        </p:txBody>
      </p:sp>
      <p:cxnSp>
        <p:nvCxnSpPr>
          <p:cNvPr id="9" name="Straight Connector 8"/>
          <p:cNvCxnSpPr/>
          <p:nvPr/>
        </p:nvCxnSpPr>
        <p:spPr>
          <a:xfrm>
            <a:off x="0" y="4038600"/>
            <a:ext cx="9144000" cy="0"/>
          </a:xfrm>
          <a:prstGeom prst="line">
            <a:avLst/>
          </a:prstGeom>
          <a:ln w="28575">
            <a:prstDash val="lgDash"/>
            <a:tailEnd type="none"/>
          </a:ln>
        </p:spPr>
        <p:style>
          <a:lnRef idx="1">
            <a:schemeClr val="accent1"/>
          </a:lnRef>
          <a:fillRef idx="0">
            <a:schemeClr val="accent1"/>
          </a:fillRef>
          <a:effectRef idx="0">
            <a:schemeClr val="accent1"/>
          </a:effectRef>
          <a:fontRef idx="minor">
            <a:schemeClr val="tx1"/>
          </a:fontRef>
        </p:style>
      </p:cxnSp>
      <p:graphicFrame>
        <p:nvGraphicFramePr>
          <p:cNvPr id="4" name="Object 3"/>
          <p:cNvGraphicFramePr>
            <a:graphicFrameLocks noChangeAspect="1"/>
          </p:cNvGraphicFramePr>
          <p:nvPr>
            <p:extLst>
              <p:ext uri="{D42A27DB-BD31-4B8C-83A1-F6EECF244321}">
                <p14:modId xmlns:p14="http://schemas.microsoft.com/office/powerpoint/2010/main" val="3746431147"/>
              </p:ext>
            </p:extLst>
          </p:nvPr>
        </p:nvGraphicFramePr>
        <p:xfrm>
          <a:off x="214313" y="728663"/>
          <a:ext cx="8645525" cy="5618162"/>
        </p:xfrm>
        <a:graphic>
          <a:graphicData uri="http://schemas.openxmlformats.org/presentationml/2006/ole">
            <mc:AlternateContent xmlns:mc="http://schemas.openxmlformats.org/markup-compatibility/2006">
              <mc:Choice xmlns:v="urn:schemas-microsoft-com:vml" Requires="v">
                <p:oleObj spid="_x0000_s4200" name="Visio" r:id="rId4" imgW="6236687" imgH="4051840" progId="Visio.Drawing.11">
                  <p:embed/>
                </p:oleObj>
              </mc:Choice>
              <mc:Fallback>
                <p:oleObj name="Visio" r:id="rId4" imgW="6236687" imgH="4051840" progId="Visio.Drawing.11">
                  <p:embed/>
                  <p:pic>
                    <p:nvPicPr>
                      <p:cNvPr id="0" name=""/>
                      <p:cNvPicPr/>
                      <p:nvPr/>
                    </p:nvPicPr>
                    <p:blipFill>
                      <a:blip r:embed="rId5"/>
                      <a:stretch>
                        <a:fillRect/>
                      </a:stretch>
                    </p:blipFill>
                    <p:spPr>
                      <a:xfrm>
                        <a:off x="214313" y="728663"/>
                        <a:ext cx="8645525" cy="5618162"/>
                      </a:xfrm>
                      <a:prstGeom prst="rect">
                        <a:avLst/>
                      </a:prstGeom>
                    </p:spPr>
                  </p:pic>
                </p:oleObj>
              </mc:Fallback>
            </mc:AlternateContent>
          </a:graphicData>
        </a:graphic>
      </p:graphicFrame>
    </p:spTree>
    <p:extLst>
      <p:ext uri="{BB962C8B-B14F-4D97-AF65-F5344CB8AC3E}">
        <p14:creationId xmlns:p14="http://schemas.microsoft.com/office/powerpoint/2010/main" val="410767477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a:t>
            </a:r>
            <a:r>
              <a:rPr lang="en-US" dirty="0" smtClean="0"/>
              <a:t>essential </a:t>
            </a:r>
            <a:r>
              <a:rPr lang="en-US" dirty="0"/>
              <a:t>characteristics of the </a:t>
            </a:r>
            <a:r>
              <a:rPr lang="en-US" dirty="0" smtClean="0"/>
              <a:t/>
            </a:r>
            <a:br>
              <a:rPr lang="en-US" dirty="0" smtClean="0"/>
            </a:br>
            <a:r>
              <a:rPr lang="en-US" dirty="0" smtClean="0"/>
              <a:t>problem </a:t>
            </a:r>
            <a:r>
              <a:rPr lang="en-US" dirty="0"/>
              <a:t>solving method must </a:t>
            </a:r>
            <a:r>
              <a:rPr lang="en-US" dirty="0" smtClean="0"/>
              <a:t>include:</a:t>
            </a:r>
            <a:endParaRPr lang="en-US" dirty="0"/>
          </a:p>
        </p:txBody>
      </p:sp>
      <p:sp>
        <p:nvSpPr>
          <p:cNvPr id="8" name="Rectangle 7"/>
          <p:cNvSpPr/>
          <p:nvPr/>
        </p:nvSpPr>
        <p:spPr>
          <a:xfrm>
            <a:off x="0" y="3505200"/>
            <a:ext cx="9144000" cy="3352800"/>
          </a:xfrm>
          <a:prstGeom prst="rect">
            <a:avLst/>
          </a:prstGeom>
          <a:solidFill>
            <a:srgbClr val="D6E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103531"/>
            <a:ext cx="9144000" cy="2782669"/>
          </a:xfrm>
          <a:prstGeom prst="rect">
            <a:avLst/>
          </a:prstGeom>
          <a:solidFill>
            <a:srgbClr val="FFF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8600" y="1219200"/>
            <a:ext cx="3332259" cy="646331"/>
          </a:xfrm>
          <a:prstGeom prst="rect">
            <a:avLst/>
          </a:prstGeom>
          <a:noFill/>
        </p:spPr>
        <p:txBody>
          <a:bodyPr wrap="none" rtlCol="0">
            <a:spAutoFit/>
          </a:bodyPr>
          <a:lstStyle/>
          <a:p>
            <a:r>
              <a:rPr lang="en-US" sz="3600" b="1" dirty="0" smtClean="0">
                <a:solidFill>
                  <a:srgbClr val="0066FF"/>
                </a:solidFill>
              </a:rPr>
              <a:t>Superficial Layer</a:t>
            </a:r>
            <a:endParaRPr lang="en-US" sz="3600" b="1" dirty="0">
              <a:solidFill>
                <a:srgbClr val="0066FF"/>
              </a:solidFill>
            </a:endParaRPr>
          </a:p>
        </p:txBody>
      </p:sp>
      <p:sp>
        <p:nvSpPr>
          <p:cNvPr id="11" name="TextBox 10"/>
          <p:cNvSpPr txBox="1"/>
          <p:nvPr/>
        </p:nvSpPr>
        <p:spPr>
          <a:xfrm>
            <a:off x="228600" y="4001869"/>
            <a:ext cx="3846053" cy="646331"/>
          </a:xfrm>
          <a:prstGeom prst="rect">
            <a:avLst/>
          </a:prstGeom>
          <a:noFill/>
        </p:spPr>
        <p:txBody>
          <a:bodyPr wrap="none" rtlCol="0">
            <a:spAutoFit/>
          </a:bodyPr>
          <a:lstStyle/>
          <a:p>
            <a:r>
              <a:rPr lang="en-US" sz="3600" b="1" dirty="0" smtClean="0">
                <a:solidFill>
                  <a:srgbClr val="0066FF"/>
                </a:solidFill>
              </a:rPr>
              <a:t>Fundamental Layer</a:t>
            </a:r>
            <a:endParaRPr lang="en-US" sz="3600" b="1" dirty="0">
              <a:solidFill>
                <a:srgbClr val="0066FF"/>
              </a:solidFill>
            </a:endParaRPr>
          </a:p>
        </p:txBody>
      </p:sp>
      <p:sp>
        <p:nvSpPr>
          <p:cNvPr id="12" name="Rectangle 11"/>
          <p:cNvSpPr/>
          <p:nvPr/>
        </p:nvSpPr>
        <p:spPr>
          <a:xfrm>
            <a:off x="5353050" y="1421114"/>
            <a:ext cx="3619500" cy="486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80000"/>
              </a:lnSpc>
            </a:pPr>
            <a:r>
              <a:rPr lang="en-US" sz="3200" b="1" dirty="0" smtClean="0">
                <a:solidFill>
                  <a:schemeClr val="tx1"/>
                </a:solidFill>
              </a:rPr>
              <a:t>Problem Symptoms</a:t>
            </a:r>
            <a:endParaRPr lang="en-US" sz="3200" b="1" dirty="0">
              <a:solidFill>
                <a:schemeClr val="tx1"/>
              </a:solidFill>
            </a:endParaRPr>
          </a:p>
        </p:txBody>
      </p:sp>
      <p:sp>
        <p:nvSpPr>
          <p:cNvPr id="13" name="Rectangle 12"/>
          <p:cNvSpPr/>
          <p:nvPr/>
        </p:nvSpPr>
        <p:spPr>
          <a:xfrm>
            <a:off x="5257800" y="2866884"/>
            <a:ext cx="3810000" cy="486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80000"/>
              </a:lnSpc>
            </a:pPr>
            <a:r>
              <a:rPr lang="en-US" sz="3200" b="1" dirty="0" smtClean="0">
                <a:solidFill>
                  <a:schemeClr val="tx1"/>
                </a:solidFill>
              </a:rPr>
              <a:t>Intermediate Causes</a:t>
            </a:r>
            <a:endParaRPr lang="en-US" sz="3200" b="1" dirty="0">
              <a:solidFill>
                <a:schemeClr val="tx1"/>
              </a:solidFill>
            </a:endParaRPr>
          </a:p>
        </p:txBody>
      </p:sp>
      <p:sp>
        <p:nvSpPr>
          <p:cNvPr id="14" name="Rectangle 13"/>
          <p:cNvSpPr/>
          <p:nvPr/>
        </p:nvSpPr>
        <p:spPr>
          <a:xfrm>
            <a:off x="5600700" y="5584619"/>
            <a:ext cx="3124200"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80000"/>
              </a:lnSpc>
            </a:pPr>
            <a:r>
              <a:rPr lang="en-US" sz="4000" b="1" dirty="0" smtClean="0">
                <a:solidFill>
                  <a:schemeClr val="tx1"/>
                </a:solidFill>
              </a:rPr>
              <a:t>Root Causes</a:t>
            </a:r>
            <a:endParaRPr lang="en-US" sz="4000" b="1" dirty="0">
              <a:solidFill>
                <a:schemeClr val="tx1"/>
              </a:solidFill>
            </a:endParaRPr>
          </a:p>
        </p:txBody>
      </p:sp>
      <p:cxnSp>
        <p:nvCxnSpPr>
          <p:cNvPr id="15" name="Straight Arrow Connector 14"/>
          <p:cNvCxnSpPr>
            <a:stCxn id="13" idx="0"/>
            <a:endCxn id="12" idx="2"/>
          </p:cNvCxnSpPr>
          <p:nvPr/>
        </p:nvCxnSpPr>
        <p:spPr>
          <a:xfrm flipV="1">
            <a:off x="7162800" y="1907401"/>
            <a:ext cx="0" cy="959483"/>
          </a:xfrm>
          <a:prstGeom prst="straightConnector1">
            <a:avLst/>
          </a:prstGeom>
          <a:ln w="1016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Subtitle 4"/>
          <p:cNvSpPr txBox="1">
            <a:spLocks/>
          </p:cNvSpPr>
          <p:nvPr/>
        </p:nvSpPr>
        <p:spPr>
          <a:xfrm>
            <a:off x="990600" y="1828800"/>
            <a:ext cx="4381500" cy="1569660"/>
          </a:xfrm>
          <a:prstGeom prst="rect">
            <a:avLst/>
          </a:prstGeom>
        </p:spPr>
        <p:txBody>
          <a:bodyPr wrap="square">
            <a:spAutoFit/>
          </a:bodyPr>
          <a:lstStyle>
            <a:lvl1pPr marL="0" indent="0" algn="l" defTabSz="914400" rtl="0" eaLnBrk="1" latinLnBrk="0" hangingPunct="1">
              <a:spcBef>
                <a:spcPct val="20000"/>
              </a:spcBef>
              <a:buFont typeface="Arial" pitchFamily="34" charset="0"/>
              <a:buNone/>
              <a:defRPr sz="3200" kern="1200" baseline="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en-US" dirty="0" smtClean="0"/>
              <a:t>1. Problem definition</a:t>
            </a:r>
          </a:p>
          <a:p>
            <a:pPr>
              <a:spcBef>
                <a:spcPts val="0"/>
              </a:spcBef>
            </a:pPr>
            <a:r>
              <a:rPr lang="en-US" dirty="0" smtClean="0"/>
              <a:t>2. Solution identification</a:t>
            </a:r>
          </a:p>
          <a:p>
            <a:pPr>
              <a:spcBef>
                <a:spcPts val="0"/>
              </a:spcBef>
            </a:pPr>
            <a:r>
              <a:rPr lang="en-US" dirty="0" smtClean="0"/>
              <a:t>3. Implementation</a:t>
            </a:r>
            <a:endParaRPr lang="en-US" dirty="0"/>
          </a:p>
        </p:txBody>
      </p:sp>
      <p:sp>
        <p:nvSpPr>
          <p:cNvPr id="26" name="Slide Number Placeholder 4"/>
          <p:cNvSpPr txBox="1">
            <a:spLocks/>
          </p:cNvSpPr>
          <p:nvPr/>
        </p:nvSpPr>
        <p:spPr>
          <a:xfrm>
            <a:off x="8610600" y="6522720"/>
            <a:ext cx="457200" cy="304800"/>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B79CBE7-05B0-43C7-A09F-9C3F2C4D0F30}" type="slidenum">
              <a:rPr lang="en-US" sz="1200" smtClean="0">
                <a:solidFill>
                  <a:schemeClr val="tx1">
                    <a:lumMod val="65000"/>
                    <a:lumOff val="35000"/>
                  </a:schemeClr>
                </a:solidFill>
              </a:rPr>
              <a:pPr algn="r"/>
              <a:t>12</a:t>
            </a:fld>
            <a:endParaRPr lang="en-US" sz="1200" dirty="0">
              <a:solidFill>
                <a:schemeClr val="tx1">
                  <a:lumMod val="65000"/>
                  <a:lumOff val="35000"/>
                </a:schemeClr>
              </a:solidFill>
            </a:endParaRPr>
          </a:p>
        </p:txBody>
      </p:sp>
      <p:sp>
        <p:nvSpPr>
          <p:cNvPr id="33" name="Subtitle 4"/>
          <p:cNvSpPr txBox="1">
            <a:spLocks/>
          </p:cNvSpPr>
          <p:nvPr/>
        </p:nvSpPr>
        <p:spPr>
          <a:xfrm>
            <a:off x="990600" y="4572000"/>
            <a:ext cx="4763524" cy="2062103"/>
          </a:xfrm>
          <a:prstGeom prst="rect">
            <a:avLst/>
          </a:prstGeom>
        </p:spPr>
        <p:txBody>
          <a:bodyPr wrap="square">
            <a:spAutoFit/>
          </a:bodyPr>
          <a:lstStyle>
            <a:lvl1pPr marL="0" indent="0" algn="l" defTabSz="914400" rtl="0" eaLnBrk="1" latinLnBrk="0" hangingPunct="1">
              <a:spcBef>
                <a:spcPct val="20000"/>
              </a:spcBef>
              <a:buFont typeface="Arial" pitchFamily="34" charset="0"/>
              <a:buNone/>
              <a:defRPr sz="3200" kern="1200" baseline="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en-US" dirty="0"/>
              <a:t>4. Root cause analysis</a:t>
            </a:r>
          </a:p>
          <a:p>
            <a:pPr>
              <a:spcBef>
                <a:spcPts val="0"/>
              </a:spcBef>
            </a:pPr>
            <a:r>
              <a:rPr lang="en-US" dirty="0"/>
              <a:t>5. Problem decomposition</a:t>
            </a:r>
          </a:p>
          <a:p>
            <a:pPr>
              <a:spcBef>
                <a:spcPts val="0"/>
              </a:spcBef>
            </a:pPr>
            <a:r>
              <a:rPr lang="en-US" dirty="0"/>
              <a:t>6. Feedback loop modeling</a:t>
            </a:r>
          </a:p>
          <a:p>
            <a:pPr>
              <a:spcBef>
                <a:spcPts val="0"/>
              </a:spcBef>
            </a:pPr>
            <a:r>
              <a:rPr lang="en-US" dirty="0"/>
              <a:t>7. Generic</a:t>
            </a:r>
          </a:p>
        </p:txBody>
      </p:sp>
      <p:cxnSp>
        <p:nvCxnSpPr>
          <p:cNvPr id="37" name="Straight Connector 36"/>
          <p:cNvCxnSpPr/>
          <p:nvPr/>
        </p:nvCxnSpPr>
        <p:spPr>
          <a:xfrm>
            <a:off x="0" y="3886200"/>
            <a:ext cx="9144000" cy="0"/>
          </a:xfrm>
          <a:prstGeom prst="line">
            <a:avLst/>
          </a:prstGeom>
          <a:ln w="28575">
            <a:prstDash val="lgDash"/>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4" idx="0"/>
            <a:endCxn id="13" idx="2"/>
          </p:cNvCxnSpPr>
          <p:nvPr/>
        </p:nvCxnSpPr>
        <p:spPr>
          <a:xfrm flipV="1">
            <a:off x="7162800" y="3353171"/>
            <a:ext cx="0" cy="2231448"/>
          </a:xfrm>
          <a:prstGeom prst="straightConnector1">
            <a:avLst/>
          </a:prstGeom>
          <a:ln w="1016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57664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4"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p:cNvSpPr/>
          <p:nvPr/>
        </p:nvSpPr>
        <p:spPr>
          <a:xfrm>
            <a:off x="76200" y="6422745"/>
            <a:ext cx="1668780" cy="435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19100" y="1516286"/>
            <a:ext cx="7269480" cy="4493889"/>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125980" y="1516286"/>
            <a:ext cx="0" cy="4493889"/>
          </a:xfrm>
          <a:prstGeom prst="line">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80" name="Group 79"/>
          <p:cNvGrpSpPr/>
          <p:nvPr/>
        </p:nvGrpSpPr>
        <p:grpSpPr>
          <a:xfrm>
            <a:off x="7764780" y="2512766"/>
            <a:ext cx="1219200" cy="1289520"/>
            <a:chOff x="7764780" y="2063280"/>
            <a:chExt cx="1219200" cy="1289520"/>
          </a:xfrm>
        </p:grpSpPr>
        <p:sp>
          <p:nvSpPr>
            <p:cNvPr id="12" name="TextBox 11"/>
            <p:cNvSpPr txBox="1"/>
            <p:nvPr/>
          </p:nvSpPr>
          <p:spPr>
            <a:xfrm>
              <a:off x="7917180" y="2480640"/>
              <a:ext cx="1066800" cy="491160"/>
            </a:xfrm>
            <a:prstGeom prst="rect">
              <a:avLst/>
            </a:prstGeom>
            <a:noFill/>
          </p:spPr>
          <p:txBody>
            <a:bodyPr wrap="square" rtlCol="0">
              <a:spAutoFit/>
            </a:bodyPr>
            <a:lstStyle/>
            <a:p>
              <a:pPr algn="ctr">
                <a:lnSpc>
                  <a:spcPct val="80000"/>
                </a:lnSpc>
              </a:pPr>
              <a:r>
                <a:rPr lang="en-US" sz="1600" dirty="0" smtClean="0"/>
                <a:t>Superficial</a:t>
              </a:r>
              <a:br>
                <a:rPr lang="en-US" sz="1600" dirty="0" smtClean="0"/>
              </a:br>
              <a:r>
                <a:rPr lang="en-US" sz="1600" dirty="0" smtClean="0"/>
                <a:t>Layer</a:t>
              </a:r>
              <a:endParaRPr lang="en-US" sz="1600" dirty="0"/>
            </a:p>
          </p:txBody>
        </p:sp>
        <p:sp>
          <p:nvSpPr>
            <p:cNvPr id="14" name="Right Brace 13"/>
            <p:cNvSpPr/>
            <p:nvPr/>
          </p:nvSpPr>
          <p:spPr>
            <a:xfrm>
              <a:off x="7764780" y="2063280"/>
              <a:ext cx="144780" cy="1289520"/>
            </a:xfrm>
            <a:prstGeom prst="rightBrace">
              <a:avLst/>
            </a:prstGeom>
            <a:noFill/>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 name="Group 2"/>
          <p:cNvGrpSpPr/>
          <p:nvPr/>
        </p:nvGrpSpPr>
        <p:grpSpPr>
          <a:xfrm>
            <a:off x="7764780" y="3876576"/>
            <a:ext cx="1379220" cy="2083524"/>
            <a:chOff x="7764780" y="3289662"/>
            <a:chExt cx="1379220" cy="2083524"/>
          </a:xfrm>
        </p:grpSpPr>
        <p:sp>
          <p:nvSpPr>
            <p:cNvPr id="13" name="TextBox 12"/>
            <p:cNvSpPr txBox="1"/>
            <p:nvPr/>
          </p:nvSpPr>
          <p:spPr>
            <a:xfrm>
              <a:off x="7840980" y="4115727"/>
              <a:ext cx="1303020" cy="475267"/>
            </a:xfrm>
            <a:prstGeom prst="rect">
              <a:avLst/>
            </a:prstGeom>
            <a:noFill/>
          </p:spPr>
          <p:txBody>
            <a:bodyPr wrap="square" rtlCol="0">
              <a:spAutoFit/>
            </a:bodyPr>
            <a:lstStyle/>
            <a:p>
              <a:pPr algn="ctr">
                <a:lnSpc>
                  <a:spcPct val="80000"/>
                </a:lnSpc>
              </a:pPr>
              <a:r>
                <a:rPr lang="en-US" sz="1600" dirty="0" smtClean="0"/>
                <a:t>Fundamental</a:t>
              </a:r>
              <a:br>
                <a:rPr lang="en-US" sz="1600" dirty="0" smtClean="0"/>
              </a:br>
              <a:r>
                <a:rPr lang="en-US" sz="1600" dirty="0" smtClean="0"/>
                <a:t>Layer</a:t>
              </a:r>
              <a:endParaRPr lang="en-US" sz="1600" dirty="0"/>
            </a:p>
          </p:txBody>
        </p:sp>
        <p:sp>
          <p:nvSpPr>
            <p:cNvPr id="15" name="Right Brace 14"/>
            <p:cNvSpPr/>
            <p:nvPr/>
          </p:nvSpPr>
          <p:spPr>
            <a:xfrm>
              <a:off x="7764780" y="3289662"/>
              <a:ext cx="144780" cy="2083524"/>
            </a:xfrm>
            <a:prstGeom prst="rightBrace">
              <a:avLst/>
            </a:prstGeom>
            <a:noFill/>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6" name="TextBox 15"/>
          <p:cNvSpPr txBox="1"/>
          <p:nvPr/>
        </p:nvSpPr>
        <p:spPr>
          <a:xfrm>
            <a:off x="2133600" y="1516286"/>
            <a:ext cx="5554980" cy="457200"/>
          </a:xfrm>
          <a:prstGeom prst="rect">
            <a:avLst/>
          </a:prstGeom>
          <a:noFill/>
          <a:ln w="12700">
            <a:solidFill>
              <a:schemeClr val="tx1"/>
            </a:solidFill>
          </a:ln>
        </p:spPr>
        <p:txBody>
          <a:bodyPr wrap="none" bIns="18288" rtlCol="0" anchor="ctr" anchorCtr="0">
            <a:noAutofit/>
          </a:bodyPr>
          <a:lstStyle/>
          <a:p>
            <a:pPr algn="ctr">
              <a:lnSpc>
                <a:spcPct val="80000"/>
              </a:lnSpc>
            </a:pPr>
            <a:r>
              <a:rPr lang="en-US" sz="2400" b="1" dirty="0" smtClean="0"/>
              <a:t>The System Improvement Process (SIP)</a:t>
            </a:r>
            <a:endParaRPr lang="en-US" sz="2400" b="1" dirty="0"/>
          </a:p>
        </p:txBody>
      </p:sp>
      <p:cxnSp>
        <p:nvCxnSpPr>
          <p:cNvPr id="17" name="Straight Connector 16"/>
          <p:cNvCxnSpPr/>
          <p:nvPr/>
        </p:nvCxnSpPr>
        <p:spPr>
          <a:xfrm>
            <a:off x="5554980" y="1973486"/>
            <a:ext cx="0" cy="4036689"/>
          </a:xfrm>
          <a:prstGeom prst="line">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948249" y="1973486"/>
            <a:ext cx="6531" cy="4036689"/>
          </a:xfrm>
          <a:prstGeom prst="line">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125980" y="2506886"/>
            <a:ext cx="556260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11480" y="5250086"/>
            <a:ext cx="727710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11480" y="5661831"/>
            <a:ext cx="727710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19100" y="1516286"/>
            <a:ext cx="1706880" cy="457200"/>
          </a:xfrm>
          <a:prstGeom prst="rect">
            <a:avLst/>
          </a:prstGeom>
          <a:noFill/>
          <a:ln w="12700">
            <a:solidFill>
              <a:schemeClr val="tx1"/>
            </a:solidFill>
          </a:ln>
        </p:spPr>
        <p:txBody>
          <a:bodyPr wrap="square" rIns="0" rtlCol="0" anchor="ctr" anchorCtr="0">
            <a:noAutofit/>
          </a:bodyPr>
          <a:lstStyle/>
          <a:p>
            <a:pPr>
              <a:lnSpc>
                <a:spcPct val="80000"/>
              </a:lnSpc>
            </a:pPr>
            <a:r>
              <a:rPr lang="en-US" sz="1600" dirty="0" smtClean="0"/>
              <a:t>1. Problem Definition</a:t>
            </a:r>
            <a:endParaRPr lang="en-US" sz="1600" dirty="0"/>
          </a:p>
        </p:txBody>
      </p:sp>
      <p:grpSp>
        <p:nvGrpSpPr>
          <p:cNvPr id="92" name="Group 91"/>
          <p:cNvGrpSpPr/>
          <p:nvPr/>
        </p:nvGrpSpPr>
        <p:grpSpPr>
          <a:xfrm>
            <a:off x="419100" y="2735486"/>
            <a:ext cx="1706880" cy="2286000"/>
            <a:chOff x="419100" y="2980241"/>
            <a:chExt cx="1706880" cy="2286000"/>
          </a:xfrm>
        </p:grpSpPr>
        <p:sp>
          <p:nvSpPr>
            <p:cNvPr id="52" name="TextBox 51"/>
            <p:cNvSpPr txBox="1"/>
            <p:nvPr/>
          </p:nvSpPr>
          <p:spPr>
            <a:xfrm>
              <a:off x="419100" y="2980241"/>
              <a:ext cx="1706880" cy="381000"/>
            </a:xfrm>
            <a:prstGeom prst="rect">
              <a:avLst/>
            </a:prstGeom>
            <a:noFill/>
          </p:spPr>
          <p:txBody>
            <a:bodyPr wrap="square" rIns="0" rtlCol="0" anchor="ctr" anchorCtr="0">
              <a:noAutofit/>
            </a:bodyPr>
            <a:lstStyle/>
            <a:p>
              <a:pPr>
                <a:lnSpc>
                  <a:spcPct val="80000"/>
                </a:lnSpc>
              </a:pPr>
              <a:r>
                <a:rPr lang="en-US" sz="1600" dirty="0" smtClean="0"/>
                <a:t>2. Analysis</a:t>
              </a:r>
            </a:p>
          </p:txBody>
        </p:sp>
        <p:sp>
          <p:nvSpPr>
            <p:cNvPr id="53" name="TextBox 52"/>
            <p:cNvSpPr txBox="1"/>
            <p:nvPr/>
          </p:nvSpPr>
          <p:spPr>
            <a:xfrm>
              <a:off x="419100" y="3603341"/>
              <a:ext cx="1325880" cy="1662900"/>
            </a:xfrm>
            <a:prstGeom prst="rect">
              <a:avLst/>
            </a:prstGeom>
            <a:noFill/>
          </p:spPr>
          <p:txBody>
            <a:bodyPr wrap="square" rIns="0" rtlCol="0" anchor="ctr" anchorCtr="0">
              <a:noAutofit/>
            </a:bodyPr>
            <a:lstStyle/>
            <a:p>
              <a:pPr>
                <a:lnSpc>
                  <a:spcPct val="80000"/>
                </a:lnSpc>
              </a:pPr>
              <a:r>
                <a:rPr lang="en-US" sz="1400" dirty="0" smtClean="0"/>
                <a:t>Spend about 80% of your time here. The problem solving battle is won or lost in this step, so take the time to get the analysis right.</a:t>
              </a:r>
            </a:p>
          </p:txBody>
        </p:sp>
      </p:grpSp>
      <p:sp>
        <p:nvSpPr>
          <p:cNvPr id="54" name="TextBox 53"/>
          <p:cNvSpPr txBox="1"/>
          <p:nvPr/>
        </p:nvSpPr>
        <p:spPr>
          <a:xfrm>
            <a:off x="419100" y="2049686"/>
            <a:ext cx="1463040" cy="457200"/>
          </a:xfrm>
          <a:prstGeom prst="rect">
            <a:avLst/>
          </a:prstGeom>
          <a:noFill/>
        </p:spPr>
        <p:txBody>
          <a:bodyPr wrap="square" rIns="0" rtlCol="0" anchor="ctr" anchorCtr="0">
            <a:noAutofit/>
          </a:bodyPr>
          <a:lstStyle/>
          <a:p>
            <a:pPr algn="r">
              <a:lnSpc>
                <a:spcPct val="80000"/>
              </a:lnSpc>
            </a:pPr>
            <a:r>
              <a:rPr lang="en-US" sz="1600" dirty="0" smtClean="0"/>
              <a:t>Subproblems</a:t>
            </a:r>
          </a:p>
        </p:txBody>
      </p:sp>
      <p:sp>
        <p:nvSpPr>
          <p:cNvPr id="56" name="TextBox 55"/>
          <p:cNvSpPr txBox="1"/>
          <p:nvPr/>
        </p:nvSpPr>
        <p:spPr>
          <a:xfrm>
            <a:off x="420189" y="5241379"/>
            <a:ext cx="7269480" cy="768796"/>
          </a:xfrm>
          <a:prstGeom prst="rect">
            <a:avLst/>
          </a:prstGeom>
          <a:solidFill>
            <a:srgbClr val="C9E9DE">
              <a:alpha val="80000"/>
            </a:srgbClr>
          </a:solidFill>
          <a:ln w="12700">
            <a:solidFill>
              <a:schemeClr val="tx1"/>
            </a:solidFill>
          </a:ln>
        </p:spPr>
        <p:txBody>
          <a:bodyPr wrap="none" lIns="91440" rIns="45720" bIns="18288" rtlCol="0" anchor="ctr" anchorCtr="0">
            <a:noAutofit/>
          </a:bodyPr>
          <a:lstStyle/>
          <a:p>
            <a:pPr>
              <a:lnSpc>
                <a:spcPct val="80000"/>
              </a:lnSpc>
            </a:pPr>
            <a:endParaRPr lang="en-US" sz="1600" spc="-20" dirty="0"/>
          </a:p>
        </p:txBody>
      </p:sp>
      <p:sp>
        <p:nvSpPr>
          <p:cNvPr id="49" name="TextBox 48"/>
          <p:cNvSpPr txBox="1"/>
          <p:nvPr/>
        </p:nvSpPr>
        <p:spPr>
          <a:xfrm>
            <a:off x="426720" y="5250086"/>
            <a:ext cx="1706880" cy="379090"/>
          </a:xfrm>
          <a:prstGeom prst="rect">
            <a:avLst/>
          </a:prstGeom>
          <a:noFill/>
        </p:spPr>
        <p:txBody>
          <a:bodyPr wrap="square" rIns="0" bIns="0" rtlCol="0" anchor="ctr" anchorCtr="0">
            <a:noAutofit/>
          </a:bodyPr>
          <a:lstStyle/>
          <a:p>
            <a:pPr>
              <a:lnSpc>
                <a:spcPct val="70000"/>
              </a:lnSpc>
            </a:pPr>
            <a:r>
              <a:rPr lang="en-US" sz="1600" dirty="0"/>
              <a:t>3. Solution</a:t>
            </a:r>
            <a:br>
              <a:rPr lang="en-US" sz="1600" dirty="0"/>
            </a:br>
            <a:r>
              <a:rPr lang="en-US" sz="1600" dirty="0"/>
              <a:t>Convergence</a:t>
            </a:r>
          </a:p>
        </p:txBody>
      </p:sp>
      <p:sp>
        <p:nvSpPr>
          <p:cNvPr id="48" name="TextBox 47"/>
          <p:cNvSpPr txBox="1"/>
          <p:nvPr/>
        </p:nvSpPr>
        <p:spPr>
          <a:xfrm>
            <a:off x="419100" y="5661830"/>
            <a:ext cx="1706880" cy="348345"/>
          </a:xfrm>
          <a:prstGeom prst="rect">
            <a:avLst/>
          </a:prstGeom>
          <a:noFill/>
        </p:spPr>
        <p:txBody>
          <a:bodyPr wrap="square" rIns="0" rtlCol="0" anchor="ctr" anchorCtr="0">
            <a:noAutofit/>
          </a:bodyPr>
          <a:lstStyle/>
          <a:p>
            <a:pPr>
              <a:lnSpc>
                <a:spcPct val="80000"/>
              </a:lnSpc>
            </a:pPr>
            <a:r>
              <a:rPr lang="en-US" sz="1600" dirty="0" smtClean="0"/>
              <a:t>4. Implementation</a:t>
            </a:r>
            <a:endParaRPr lang="en-US" sz="1600" dirty="0"/>
          </a:p>
        </p:txBody>
      </p:sp>
      <p:sp>
        <p:nvSpPr>
          <p:cNvPr id="11" name="Rectangle 10"/>
          <p:cNvSpPr/>
          <p:nvPr/>
        </p:nvSpPr>
        <p:spPr>
          <a:xfrm>
            <a:off x="152400" y="6003645"/>
            <a:ext cx="7764780" cy="533400"/>
          </a:xfrm>
          <a:prstGeom prst="rect">
            <a:avLst/>
          </a:prstGeom>
          <a:solidFill>
            <a:srgbClr val="008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Continuous Process Improvement – The foundation of the entire process</a:t>
            </a:r>
            <a:endParaRPr lang="en-US" sz="2000" dirty="0"/>
          </a:p>
        </p:txBody>
      </p:sp>
      <p:grpSp>
        <p:nvGrpSpPr>
          <p:cNvPr id="98" name="Group 97"/>
          <p:cNvGrpSpPr/>
          <p:nvPr/>
        </p:nvGrpSpPr>
        <p:grpSpPr>
          <a:xfrm>
            <a:off x="7292340" y="826239"/>
            <a:ext cx="1775460" cy="1418024"/>
            <a:chOff x="7292340" y="978639"/>
            <a:chExt cx="1775460" cy="1418024"/>
          </a:xfrm>
        </p:grpSpPr>
        <p:sp>
          <p:nvSpPr>
            <p:cNvPr id="58" name="TextBox 57"/>
            <p:cNvSpPr txBox="1"/>
            <p:nvPr/>
          </p:nvSpPr>
          <p:spPr>
            <a:xfrm>
              <a:off x="7292340" y="978639"/>
              <a:ext cx="1775460" cy="683264"/>
            </a:xfrm>
            <a:prstGeom prst="rect">
              <a:avLst/>
            </a:prstGeom>
            <a:noFill/>
          </p:spPr>
          <p:txBody>
            <a:bodyPr wrap="square" rIns="0" rtlCol="0">
              <a:spAutoFit/>
            </a:bodyPr>
            <a:lstStyle/>
            <a:p>
              <a:pPr>
                <a:lnSpc>
                  <a:spcPct val="80000"/>
                </a:lnSpc>
              </a:pPr>
              <a:r>
                <a:rPr lang="en-US" sz="1600" b="1" dirty="0" smtClean="0">
                  <a:solidFill>
                    <a:srgbClr val="0066FF"/>
                  </a:solidFill>
                </a:rPr>
                <a:t>The standard three</a:t>
              </a:r>
              <a:br>
                <a:rPr lang="en-US" sz="1600" b="1" dirty="0" smtClean="0">
                  <a:solidFill>
                    <a:srgbClr val="0066FF"/>
                  </a:solidFill>
                </a:rPr>
              </a:br>
              <a:r>
                <a:rPr lang="en-US" sz="1600" b="1" dirty="0" smtClean="0">
                  <a:solidFill>
                    <a:srgbClr val="0066FF"/>
                  </a:solidFill>
                </a:rPr>
                <a:t>subproblems of the</a:t>
              </a:r>
              <a:br>
                <a:rPr lang="en-US" sz="1600" b="1" dirty="0" smtClean="0">
                  <a:solidFill>
                    <a:srgbClr val="0066FF"/>
                  </a:solidFill>
                </a:rPr>
              </a:br>
              <a:r>
                <a:rPr lang="en-US" sz="1600" b="1" dirty="0" smtClean="0">
                  <a:solidFill>
                    <a:srgbClr val="0066FF"/>
                  </a:solidFill>
                </a:rPr>
                <a:t>main problem</a:t>
              </a:r>
              <a:endParaRPr lang="en-US" sz="1600" b="1" dirty="0">
                <a:solidFill>
                  <a:srgbClr val="0066FF"/>
                </a:solidFill>
              </a:endParaRPr>
            </a:p>
          </p:txBody>
        </p:sp>
        <p:cxnSp>
          <p:nvCxnSpPr>
            <p:cNvPr id="64" name="Elbow Connector 63"/>
            <p:cNvCxnSpPr>
              <a:stCxn id="58" idx="2"/>
              <a:endCxn id="25" idx="3"/>
            </p:cNvCxnSpPr>
            <p:nvPr/>
          </p:nvCxnSpPr>
          <p:spPr>
            <a:xfrm rot="5400000">
              <a:off x="7566945" y="1783538"/>
              <a:ext cx="734760" cy="491490"/>
            </a:xfrm>
            <a:prstGeom prst="bentConnector2">
              <a:avLst/>
            </a:prstGeom>
            <a:ln w="28575">
              <a:solidFill>
                <a:srgbClr val="0066FF"/>
              </a:solidFill>
              <a:tailEnd type="arrow"/>
            </a:ln>
          </p:spPr>
          <p:style>
            <a:lnRef idx="1">
              <a:schemeClr val="accent1"/>
            </a:lnRef>
            <a:fillRef idx="0">
              <a:schemeClr val="accent1"/>
            </a:fillRef>
            <a:effectRef idx="0">
              <a:schemeClr val="accent1"/>
            </a:effectRef>
            <a:fontRef idx="minor">
              <a:schemeClr val="tx1"/>
            </a:fontRef>
          </p:style>
        </p:cxnSp>
      </p:grpSp>
      <p:sp>
        <p:nvSpPr>
          <p:cNvPr id="55" name="TextBox 54"/>
          <p:cNvSpPr txBox="1"/>
          <p:nvPr/>
        </p:nvSpPr>
        <p:spPr>
          <a:xfrm>
            <a:off x="1744980" y="3842466"/>
            <a:ext cx="5943600" cy="1407620"/>
          </a:xfrm>
          <a:prstGeom prst="rect">
            <a:avLst/>
          </a:prstGeom>
          <a:solidFill>
            <a:srgbClr val="C9E9DE">
              <a:alpha val="80000"/>
            </a:srgbClr>
          </a:solidFill>
          <a:ln w="12700">
            <a:solidFill>
              <a:schemeClr val="tx1"/>
            </a:solidFill>
          </a:ln>
        </p:spPr>
        <p:txBody>
          <a:bodyPr wrap="none" lIns="91440" rIns="45720" bIns="18288" rtlCol="0" anchor="ctr" anchorCtr="0">
            <a:noAutofit/>
          </a:bodyPr>
          <a:lstStyle/>
          <a:p>
            <a:pPr>
              <a:lnSpc>
                <a:spcPct val="80000"/>
              </a:lnSpc>
            </a:pPr>
            <a:endParaRPr lang="en-US" sz="1600" spc="-20" dirty="0"/>
          </a:p>
        </p:txBody>
      </p:sp>
      <p:sp>
        <p:nvSpPr>
          <p:cNvPr id="39" name="TextBox 38"/>
          <p:cNvSpPr txBox="1"/>
          <p:nvPr/>
        </p:nvSpPr>
        <p:spPr>
          <a:xfrm>
            <a:off x="2125980" y="3831026"/>
            <a:ext cx="5562600" cy="474180"/>
          </a:xfrm>
          <a:prstGeom prst="rect">
            <a:avLst/>
          </a:prstGeom>
          <a:noFill/>
          <a:ln w="12700">
            <a:solidFill>
              <a:schemeClr val="tx1"/>
            </a:solidFill>
          </a:ln>
        </p:spPr>
        <p:txBody>
          <a:bodyPr wrap="none" lIns="91440" rIns="45720" bIns="18288" rtlCol="0" anchor="ctr" anchorCtr="0">
            <a:noAutofit/>
          </a:bodyPr>
          <a:lstStyle/>
          <a:p>
            <a:pPr>
              <a:lnSpc>
                <a:spcPct val="80000"/>
              </a:lnSpc>
            </a:pPr>
            <a:r>
              <a:rPr lang="en-US" sz="1600" dirty="0"/>
              <a:t>Find the </a:t>
            </a:r>
            <a:r>
              <a:rPr lang="en-US" b="1" dirty="0"/>
              <a:t>root causes </a:t>
            </a:r>
            <a:r>
              <a:rPr lang="en-US" sz="1600" dirty="0"/>
              <a:t>of the intermediate causes.</a:t>
            </a:r>
          </a:p>
        </p:txBody>
      </p:sp>
      <p:sp>
        <p:nvSpPr>
          <p:cNvPr id="42" name="TextBox 41"/>
          <p:cNvSpPr txBox="1"/>
          <p:nvPr/>
        </p:nvSpPr>
        <p:spPr>
          <a:xfrm>
            <a:off x="2125980" y="4303466"/>
            <a:ext cx="5562600" cy="474180"/>
          </a:xfrm>
          <a:prstGeom prst="rect">
            <a:avLst/>
          </a:prstGeom>
          <a:noFill/>
          <a:ln w="12700">
            <a:solidFill>
              <a:schemeClr val="tx1"/>
            </a:solidFill>
          </a:ln>
        </p:spPr>
        <p:txBody>
          <a:bodyPr wrap="none" lIns="91440" rIns="45720" bIns="18288" rtlCol="0" anchor="ctr" anchorCtr="0">
            <a:noAutofit/>
          </a:bodyPr>
          <a:lstStyle/>
          <a:p>
            <a:pPr>
              <a:lnSpc>
                <a:spcPct val="80000"/>
              </a:lnSpc>
            </a:pPr>
            <a:r>
              <a:rPr lang="en-US" sz="1600" dirty="0"/>
              <a:t>Find the feedback loops that should be dominant </a:t>
            </a:r>
            <a:r>
              <a:rPr lang="en-US" sz="1600" dirty="0" smtClean="0"/>
              <a:t/>
            </a:r>
            <a:br>
              <a:rPr lang="en-US" sz="1600" dirty="0" smtClean="0"/>
            </a:br>
            <a:r>
              <a:rPr lang="en-US" sz="1600" dirty="0" smtClean="0"/>
              <a:t>to resolve </a:t>
            </a:r>
            <a:r>
              <a:rPr lang="en-US" sz="1600" dirty="0"/>
              <a:t>the root causes.</a:t>
            </a:r>
          </a:p>
        </p:txBody>
      </p:sp>
      <p:sp>
        <p:nvSpPr>
          <p:cNvPr id="45" name="TextBox 44"/>
          <p:cNvSpPr txBox="1"/>
          <p:nvPr/>
        </p:nvSpPr>
        <p:spPr>
          <a:xfrm>
            <a:off x="2125980" y="4775906"/>
            <a:ext cx="5562600" cy="474180"/>
          </a:xfrm>
          <a:prstGeom prst="rect">
            <a:avLst/>
          </a:prstGeom>
          <a:noFill/>
          <a:ln w="12700">
            <a:solidFill>
              <a:schemeClr val="tx1"/>
            </a:solidFill>
          </a:ln>
        </p:spPr>
        <p:txBody>
          <a:bodyPr wrap="none" lIns="91440" rIns="45720" bIns="18288" rtlCol="0" anchor="ctr" anchorCtr="0">
            <a:noAutofit/>
          </a:bodyPr>
          <a:lstStyle/>
          <a:p>
            <a:pPr>
              <a:lnSpc>
                <a:spcPct val="80000"/>
              </a:lnSpc>
            </a:pPr>
            <a:r>
              <a:rPr lang="en-US" sz="1600" spc="-20" dirty="0"/>
              <a:t>Find the </a:t>
            </a:r>
            <a:r>
              <a:rPr lang="en-US" b="1" spc="-20" dirty="0"/>
              <a:t>high leverage points </a:t>
            </a:r>
            <a:r>
              <a:rPr lang="en-US" sz="1600" spc="-20" dirty="0"/>
              <a:t>to make those loops go dominant.</a:t>
            </a:r>
          </a:p>
        </p:txBody>
      </p:sp>
      <p:sp>
        <p:nvSpPr>
          <p:cNvPr id="2" name="Rectangle 1"/>
          <p:cNvSpPr/>
          <p:nvPr/>
        </p:nvSpPr>
        <p:spPr>
          <a:xfrm>
            <a:off x="2129790" y="2504709"/>
            <a:ext cx="5554980" cy="380130"/>
          </a:xfrm>
          <a:prstGeom prst="rect">
            <a:avLst/>
          </a:prstGeom>
          <a:solidFill>
            <a:srgbClr val="FFFFCC">
              <a:alpha val="8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2133600" y="1973486"/>
            <a:ext cx="1821180" cy="913530"/>
            <a:chOff x="2133600" y="1373510"/>
            <a:chExt cx="1821180" cy="913530"/>
          </a:xfrm>
        </p:grpSpPr>
        <p:sp>
          <p:nvSpPr>
            <p:cNvPr id="23" name="TextBox 22"/>
            <p:cNvSpPr txBox="1"/>
            <p:nvPr/>
          </p:nvSpPr>
          <p:spPr>
            <a:xfrm>
              <a:off x="2133600" y="1373510"/>
              <a:ext cx="1821180" cy="539280"/>
            </a:xfrm>
            <a:prstGeom prst="rect">
              <a:avLst/>
            </a:prstGeom>
            <a:noFill/>
          </p:spPr>
          <p:txBody>
            <a:bodyPr wrap="none" lIns="45720" rIns="45720" rtlCol="0" anchor="ctr" anchorCtr="0">
              <a:noAutofit/>
            </a:bodyPr>
            <a:lstStyle/>
            <a:p>
              <a:pPr algn="ctr">
                <a:lnSpc>
                  <a:spcPct val="80000"/>
                </a:lnSpc>
              </a:pPr>
              <a:r>
                <a:rPr lang="en-US" sz="1600" b="1" dirty="0" smtClean="0"/>
                <a:t>How to Overcome</a:t>
              </a:r>
              <a:br>
                <a:rPr lang="en-US" sz="1600" b="1" dirty="0" smtClean="0"/>
              </a:br>
              <a:r>
                <a:rPr lang="en-US" sz="1600" b="1" dirty="0" smtClean="0"/>
                <a:t>Change Resistance</a:t>
              </a:r>
              <a:endParaRPr lang="en-US" sz="1600" b="1" dirty="0"/>
            </a:p>
          </p:txBody>
        </p:sp>
        <p:sp>
          <p:nvSpPr>
            <p:cNvPr id="27" name="TextBox 26"/>
            <p:cNvSpPr txBox="1"/>
            <p:nvPr/>
          </p:nvSpPr>
          <p:spPr>
            <a:xfrm>
              <a:off x="2133600" y="1906910"/>
              <a:ext cx="1821180" cy="380130"/>
            </a:xfrm>
            <a:prstGeom prst="rect">
              <a:avLst/>
            </a:prstGeom>
            <a:noFill/>
            <a:ln w="12700">
              <a:noFill/>
            </a:ln>
          </p:spPr>
          <p:txBody>
            <a:bodyPr wrap="none" lIns="45720" rIns="45720" rtlCol="0" anchor="ctr" anchorCtr="0">
              <a:noAutofit/>
            </a:bodyPr>
            <a:lstStyle/>
            <a:p>
              <a:pPr algn="ctr">
                <a:lnSpc>
                  <a:spcPct val="80000"/>
                </a:lnSpc>
              </a:pPr>
              <a:r>
                <a:rPr lang="en-US" sz="1600" dirty="0" smtClean="0"/>
                <a:t>Symptoms</a:t>
              </a:r>
              <a:endParaRPr lang="en-US" sz="1600" dirty="0"/>
            </a:p>
          </p:txBody>
        </p:sp>
      </p:grpSp>
      <p:grpSp>
        <p:nvGrpSpPr>
          <p:cNvPr id="34" name="Group 33"/>
          <p:cNvGrpSpPr/>
          <p:nvPr/>
        </p:nvGrpSpPr>
        <p:grpSpPr>
          <a:xfrm>
            <a:off x="3948249" y="1973486"/>
            <a:ext cx="1606731" cy="913530"/>
            <a:chOff x="3948249" y="1373510"/>
            <a:chExt cx="1606731" cy="913530"/>
          </a:xfrm>
        </p:grpSpPr>
        <p:sp>
          <p:nvSpPr>
            <p:cNvPr id="24" name="TextBox 23"/>
            <p:cNvSpPr txBox="1"/>
            <p:nvPr/>
          </p:nvSpPr>
          <p:spPr>
            <a:xfrm>
              <a:off x="3954780" y="1373510"/>
              <a:ext cx="1600200" cy="539280"/>
            </a:xfrm>
            <a:prstGeom prst="rect">
              <a:avLst/>
            </a:prstGeom>
            <a:noFill/>
          </p:spPr>
          <p:txBody>
            <a:bodyPr wrap="none" lIns="45720" rIns="45720" rtlCol="0" anchor="ctr" anchorCtr="0">
              <a:noAutofit/>
            </a:bodyPr>
            <a:lstStyle/>
            <a:p>
              <a:pPr algn="ctr">
                <a:lnSpc>
                  <a:spcPct val="80000"/>
                </a:lnSpc>
              </a:pPr>
              <a:r>
                <a:rPr lang="en-US" sz="1600" b="1" dirty="0" smtClean="0"/>
                <a:t>How to Achieve</a:t>
              </a:r>
              <a:br>
                <a:rPr lang="en-US" sz="1600" b="1" dirty="0" smtClean="0"/>
              </a:br>
              <a:r>
                <a:rPr lang="en-US" sz="1600" b="1" dirty="0" smtClean="0"/>
                <a:t>Proper Coupling</a:t>
              </a:r>
              <a:endParaRPr lang="en-US" sz="1600" b="1" dirty="0"/>
            </a:p>
          </p:txBody>
        </p:sp>
        <p:sp>
          <p:nvSpPr>
            <p:cNvPr id="28" name="TextBox 27"/>
            <p:cNvSpPr txBox="1"/>
            <p:nvPr/>
          </p:nvSpPr>
          <p:spPr>
            <a:xfrm>
              <a:off x="3948249" y="1906910"/>
              <a:ext cx="1600200" cy="380130"/>
            </a:xfrm>
            <a:prstGeom prst="rect">
              <a:avLst/>
            </a:prstGeom>
            <a:noFill/>
            <a:ln w="12700">
              <a:noFill/>
            </a:ln>
          </p:spPr>
          <p:txBody>
            <a:bodyPr wrap="none" lIns="45720" rIns="45720" rtlCol="0" anchor="ctr" anchorCtr="0">
              <a:noAutofit/>
            </a:bodyPr>
            <a:lstStyle/>
            <a:p>
              <a:pPr algn="ctr">
                <a:lnSpc>
                  <a:spcPct val="80000"/>
                </a:lnSpc>
              </a:pPr>
              <a:r>
                <a:rPr lang="en-US" sz="1600" dirty="0" smtClean="0"/>
                <a:t>Symptoms</a:t>
              </a:r>
              <a:endParaRPr lang="en-US" sz="1600" dirty="0"/>
            </a:p>
          </p:txBody>
        </p:sp>
      </p:grpSp>
      <p:grpSp>
        <p:nvGrpSpPr>
          <p:cNvPr id="35" name="Group 34"/>
          <p:cNvGrpSpPr/>
          <p:nvPr/>
        </p:nvGrpSpPr>
        <p:grpSpPr>
          <a:xfrm>
            <a:off x="5548449" y="1974623"/>
            <a:ext cx="2141220" cy="911353"/>
            <a:chOff x="5548449" y="1373510"/>
            <a:chExt cx="2141220" cy="911353"/>
          </a:xfrm>
        </p:grpSpPr>
        <p:sp>
          <p:nvSpPr>
            <p:cNvPr id="25" name="TextBox 24"/>
            <p:cNvSpPr txBox="1"/>
            <p:nvPr/>
          </p:nvSpPr>
          <p:spPr>
            <a:xfrm>
              <a:off x="5554980" y="1373510"/>
              <a:ext cx="2133600" cy="539280"/>
            </a:xfrm>
            <a:prstGeom prst="rect">
              <a:avLst/>
            </a:prstGeom>
            <a:noFill/>
          </p:spPr>
          <p:txBody>
            <a:bodyPr wrap="none" lIns="45720" rIns="45720" rtlCol="0" anchor="ctr" anchorCtr="0">
              <a:noAutofit/>
            </a:bodyPr>
            <a:lstStyle/>
            <a:p>
              <a:pPr algn="ctr">
                <a:lnSpc>
                  <a:spcPct val="80000"/>
                </a:lnSpc>
              </a:pPr>
              <a:r>
                <a:rPr lang="en-US" sz="1600" b="1" dirty="0" smtClean="0"/>
                <a:t>How to Avoid Excessive </a:t>
              </a:r>
              <a:br>
                <a:rPr lang="en-US" sz="1600" b="1" dirty="0" smtClean="0"/>
              </a:br>
              <a:r>
                <a:rPr lang="en-US" sz="1600" b="1" dirty="0" smtClean="0"/>
                <a:t>Solution Model Drift</a:t>
              </a:r>
              <a:endParaRPr lang="en-US" sz="1600" b="1" dirty="0"/>
            </a:p>
          </p:txBody>
        </p:sp>
        <p:sp>
          <p:nvSpPr>
            <p:cNvPr id="29" name="TextBox 28"/>
            <p:cNvSpPr txBox="1"/>
            <p:nvPr/>
          </p:nvSpPr>
          <p:spPr>
            <a:xfrm>
              <a:off x="5548449" y="1904733"/>
              <a:ext cx="2141220" cy="380130"/>
            </a:xfrm>
            <a:prstGeom prst="rect">
              <a:avLst/>
            </a:prstGeom>
            <a:noFill/>
            <a:ln w="12700">
              <a:noFill/>
            </a:ln>
          </p:spPr>
          <p:txBody>
            <a:bodyPr wrap="none" lIns="45720" rIns="45720" rtlCol="0" anchor="ctr" anchorCtr="0">
              <a:noAutofit/>
            </a:bodyPr>
            <a:lstStyle/>
            <a:p>
              <a:pPr algn="ctr">
                <a:lnSpc>
                  <a:spcPct val="80000"/>
                </a:lnSpc>
              </a:pPr>
              <a:r>
                <a:rPr lang="en-US" sz="1600" dirty="0" smtClean="0"/>
                <a:t>Symptoms</a:t>
              </a:r>
              <a:endParaRPr lang="en-US" sz="1600" dirty="0"/>
            </a:p>
          </p:txBody>
        </p:sp>
      </p:grpSp>
      <p:sp>
        <p:nvSpPr>
          <p:cNvPr id="65" name="Rectangle 64"/>
          <p:cNvSpPr/>
          <p:nvPr/>
        </p:nvSpPr>
        <p:spPr>
          <a:xfrm>
            <a:off x="1744980" y="2887886"/>
            <a:ext cx="5944689" cy="943140"/>
          </a:xfrm>
          <a:prstGeom prst="rect">
            <a:avLst/>
          </a:prstGeom>
          <a:solidFill>
            <a:srgbClr val="FFFFCC">
              <a:alpha val="8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125980" y="2887886"/>
            <a:ext cx="5562600" cy="474180"/>
          </a:xfrm>
          <a:prstGeom prst="rect">
            <a:avLst/>
          </a:prstGeom>
          <a:noFill/>
          <a:ln w="12700">
            <a:solidFill>
              <a:schemeClr val="tx1"/>
            </a:solidFill>
          </a:ln>
        </p:spPr>
        <p:txBody>
          <a:bodyPr wrap="none" lIns="91440" rIns="45720" bIns="18288" rtlCol="0" anchor="ctr" anchorCtr="0">
            <a:noAutofit/>
          </a:bodyPr>
          <a:lstStyle/>
          <a:p>
            <a:pPr>
              <a:lnSpc>
                <a:spcPct val="80000"/>
              </a:lnSpc>
            </a:pPr>
            <a:r>
              <a:rPr lang="en-US" sz="1600" dirty="0"/>
              <a:t>Find the immediate cause of the subproblem symptoms </a:t>
            </a:r>
          </a:p>
          <a:p>
            <a:pPr>
              <a:lnSpc>
                <a:spcPct val="80000"/>
              </a:lnSpc>
            </a:pPr>
            <a:r>
              <a:rPr lang="en-US" sz="1600" dirty="0"/>
              <a:t>in terms of the system’s dominant feedback loops.</a:t>
            </a:r>
          </a:p>
        </p:txBody>
      </p:sp>
      <p:sp>
        <p:nvSpPr>
          <p:cNvPr id="36" name="TextBox 35"/>
          <p:cNvSpPr txBox="1"/>
          <p:nvPr/>
        </p:nvSpPr>
        <p:spPr>
          <a:xfrm>
            <a:off x="2125980" y="3362769"/>
            <a:ext cx="5562600" cy="474180"/>
          </a:xfrm>
          <a:prstGeom prst="rect">
            <a:avLst/>
          </a:prstGeom>
          <a:noFill/>
          <a:ln w="12700">
            <a:solidFill>
              <a:schemeClr val="tx1"/>
            </a:solidFill>
          </a:ln>
        </p:spPr>
        <p:txBody>
          <a:bodyPr wrap="none" lIns="91440" rIns="45720" bIns="18288" rtlCol="0" anchor="ctr" anchorCtr="0">
            <a:noAutofit/>
          </a:bodyPr>
          <a:lstStyle/>
          <a:p>
            <a:pPr>
              <a:lnSpc>
                <a:spcPct val="80000"/>
              </a:lnSpc>
            </a:pPr>
            <a:r>
              <a:rPr lang="en-US" sz="1600" dirty="0"/>
              <a:t>Find the intermediate causes, low leverage points,  </a:t>
            </a:r>
            <a:r>
              <a:rPr lang="en-US" sz="1600" dirty="0" smtClean="0"/>
              <a:t/>
            </a:r>
            <a:br>
              <a:rPr lang="en-US" sz="1600" dirty="0" smtClean="0"/>
            </a:br>
            <a:r>
              <a:rPr lang="en-US" sz="1600" dirty="0" smtClean="0"/>
              <a:t>and </a:t>
            </a:r>
            <a:r>
              <a:rPr lang="en-US" sz="1600" dirty="0"/>
              <a:t>superficial (symptomatic) solutions.</a:t>
            </a:r>
          </a:p>
        </p:txBody>
      </p:sp>
      <p:grpSp>
        <p:nvGrpSpPr>
          <p:cNvPr id="66" name="Group 65"/>
          <p:cNvGrpSpPr/>
          <p:nvPr/>
        </p:nvGrpSpPr>
        <p:grpSpPr>
          <a:xfrm>
            <a:off x="1744980" y="2887886"/>
            <a:ext cx="381000" cy="2362200"/>
            <a:chOff x="1744980" y="2287910"/>
            <a:chExt cx="381000" cy="2362200"/>
          </a:xfrm>
        </p:grpSpPr>
        <p:sp>
          <p:nvSpPr>
            <p:cNvPr id="33" name="TextBox 32"/>
            <p:cNvSpPr txBox="1"/>
            <p:nvPr/>
          </p:nvSpPr>
          <p:spPr>
            <a:xfrm>
              <a:off x="1744980" y="2287910"/>
              <a:ext cx="381000" cy="474180"/>
            </a:xfrm>
            <a:prstGeom prst="rect">
              <a:avLst/>
            </a:prstGeom>
            <a:noFill/>
            <a:ln w="12700">
              <a:solidFill>
                <a:schemeClr val="tx1"/>
              </a:solidFill>
            </a:ln>
          </p:spPr>
          <p:txBody>
            <a:bodyPr wrap="none" lIns="0" rIns="0" bIns="18288" rtlCol="0" anchor="ctr" anchorCtr="0">
              <a:noAutofit/>
            </a:bodyPr>
            <a:lstStyle/>
            <a:p>
              <a:pPr algn="ctr">
                <a:lnSpc>
                  <a:spcPct val="80000"/>
                </a:lnSpc>
              </a:pPr>
              <a:r>
                <a:rPr lang="en-US" sz="2400" dirty="0" smtClean="0"/>
                <a:t>A</a:t>
              </a:r>
              <a:endParaRPr lang="en-US" sz="2400" dirty="0"/>
            </a:p>
          </p:txBody>
        </p:sp>
        <p:sp>
          <p:nvSpPr>
            <p:cNvPr id="37" name="TextBox 36"/>
            <p:cNvSpPr txBox="1"/>
            <p:nvPr/>
          </p:nvSpPr>
          <p:spPr>
            <a:xfrm>
              <a:off x="1744980" y="2758610"/>
              <a:ext cx="381000" cy="474180"/>
            </a:xfrm>
            <a:prstGeom prst="rect">
              <a:avLst/>
            </a:prstGeom>
            <a:noFill/>
            <a:ln w="12700">
              <a:solidFill>
                <a:schemeClr val="tx1"/>
              </a:solidFill>
            </a:ln>
          </p:spPr>
          <p:txBody>
            <a:bodyPr wrap="none" lIns="0" rIns="0" bIns="18288" rtlCol="0" anchor="ctr" anchorCtr="0">
              <a:noAutofit/>
            </a:bodyPr>
            <a:lstStyle/>
            <a:p>
              <a:pPr algn="ctr">
                <a:lnSpc>
                  <a:spcPct val="80000"/>
                </a:lnSpc>
              </a:pPr>
              <a:r>
                <a:rPr lang="en-US" sz="2400" dirty="0"/>
                <a:t>B</a:t>
              </a:r>
            </a:p>
          </p:txBody>
        </p:sp>
        <p:sp>
          <p:nvSpPr>
            <p:cNvPr id="40" name="TextBox 39"/>
            <p:cNvSpPr txBox="1"/>
            <p:nvPr/>
          </p:nvSpPr>
          <p:spPr>
            <a:xfrm>
              <a:off x="1744980" y="3231050"/>
              <a:ext cx="381000" cy="474180"/>
            </a:xfrm>
            <a:prstGeom prst="rect">
              <a:avLst/>
            </a:prstGeom>
            <a:noFill/>
            <a:ln w="12700">
              <a:solidFill>
                <a:schemeClr val="tx1"/>
              </a:solidFill>
            </a:ln>
          </p:spPr>
          <p:txBody>
            <a:bodyPr wrap="none" lIns="0" rIns="0" bIns="18288" rtlCol="0" anchor="ctr" anchorCtr="0">
              <a:noAutofit/>
            </a:bodyPr>
            <a:lstStyle/>
            <a:p>
              <a:pPr algn="ctr">
                <a:lnSpc>
                  <a:spcPct val="80000"/>
                </a:lnSpc>
              </a:pPr>
              <a:r>
                <a:rPr lang="en-US" sz="2400" dirty="0" smtClean="0"/>
                <a:t>C</a:t>
              </a:r>
              <a:endParaRPr lang="en-US" sz="2400" dirty="0"/>
            </a:p>
          </p:txBody>
        </p:sp>
        <p:sp>
          <p:nvSpPr>
            <p:cNvPr id="43" name="TextBox 42"/>
            <p:cNvSpPr txBox="1"/>
            <p:nvPr/>
          </p:nvSpPr>
          <p:spPr>
            <a:xfrm>
              <a:off x="1744980" y="3703490"/>
              <a:ext cx="381000" cy="474180"/>
            </a:xfrm>
            <a:prstGeom prst="rect">
              <a:avLst/>
            </a:prstGeom>
            <a:noFill/>
            <a:ln w="12700">
              <a:solidFill>
                <a:schemeClr val="tx1"/>
              </a:solidFill>
            </a:ln>
          </p:spPr>
          <p:txBody>
            <a:bodyPr wrap="none" lIns="0" rIns="0" bIns="18288" rtlCol="0" anchor="ctr" anchorCtr="0">
              <a:noAutofit/>
            </a:bodyPr>
            <a:lstStyle/>
            <a:p>
              <a:pPr algn="ctr">
                <a:lnSpc>
                  <a:spcPct val="80000"/>
                </a:lnSpc>
              </a:pPr>
              <a:r>
                <a:rPr lang="en-US" sz="2400" dirty="0" smtClean="0"/>
                <a:t>D</a:t>
              </a:r>
              <a:endParaRPr lang="en-US" sz="2400" dirty="0"/>
            </a:p>
          </p:txBody>
        </p:sp>
        <p:sp>
          <p:nvSpPr>
            <p:cNvPr id="46" name="TextBox 45"/>
            <p:cNvSpPr txBox="1"/>
            <p:nvPr/>
          </p:nvSpPr>
          <p:spPr>
            <a:xfrm>
              <a:off x="1744980" y="4175930"/>
              <a:ext cx="381000" cy="474180"/>
            </a:xfrm>
            <a:prstGeom prst="rect">
              <a:avLst/>
            </a:prstGeom>
            <a:noFill/>
            <a:ln w="12700">
              <a:solidFill>
                <a:schemeClr val="tx1"/>
              </a:solidFill>
            </a:ln>
          </p:spPr>
          <p:txBody>
            <a:bodyPr wrap="none" lIns="0" rIns="0" bIns="18288" rtlCol="0" anchor="ctr" anchorCtr="0">
              <a:noAutofit/>
            </a:bodyPr>
            <a:lstStyle/>
            <a:p>
              <a:pPr algn="ctr">
                <a:lnSpc>
                  <a:spcPct val="80000"/>
                </a:lnSpc>
              </a:pPr>
              <a:r>
                <a:rPr lang="en-US" sz="2400" dirty="0" smtClean="0"/>
                <a:t>E</a:t>
              </a:r>
              <a:endParaRPr lang="en-US" sz="2400" dirty="0"/>
            </a:p>
          </p:txBody>
        </p:sp>
      </p:grpSp>
      <p:sp>
        <p:nvSpPr>
          <p:cNvPr id="69" name="TextBox 68"/>
          <p:cNvSpPr txBox="1"/>
          <p:nvPr/>
        </p:nvSpPr>
        <p:spPr>
          <a:xfrm>
            <a:off x="2438400" y="265093"/>
            <a:ext cx="2362200" cy="954107"/>
          </a:xfrm>
          <a:prstGeom prst="rect">
            <a:avLst/>
          </a:prstGeom>
          <a:noFill/>
        </p:spPr>
        <p:txBody>
          <a:bodyPr wrap="square" rtlCol="0">
            <a:spAutoFit/>
          </a:bodyPr>
          <a:lstStyle/>
          <a:p>
            <a:r>
              <a:rPr lang="en-US" sz="1400" dirty="0"/>
              <a:t>The essential </a:t>
            </a:r>
            <a:r>
              <a:rPr lang="en-US" sz="1400" dirty="0" smtClean="0"/>
              <a:t>characteristics:</a:t>
            </a:r>
          </a:p>
          <a:p>
            <a:pPr>
              <a:spcBef>
                <a:spcPts val="0"/>
              </a:spcBef>
            </a:pPr>
            <a:r>
              <a:rPr lang="en-US" sz="1400" dirty="0"/>
              <a:t>1. Problem definition</a:t>
            </a:r>
          </a:p>
          <a:p>
            <a:pPr>
              <a:spcBef>
                <a:spcPts val="0"/>
              </a:spcBef>
            </a:pPr>
            <a:r>
              <a:rPr lang="en-US" sz="1400" dirty="0"/>
              <a:t>2. Solution identification</a:t>
            </a:r>
          </a:p>
          <a:p>
            <a:pPr>
              <a:spcBef>
                <a:spcPts val="0"/>
              </a:spcBef>
            </a:pPr>
            <a:r>
              <a:rPr lang="en-US" sz="1400" dirty="0"/>
              <a:t>3. Implementation</a:t>
            </a:r>
          </a:p>
        </p:txBody>
      </p:sp>
      <p:grpSp>
        <p:nvGrpSpPr>
          <p:cNvPr id="86" name="Group 85"/>
          <p:cNvGrpSpPr/>
          <p:nvPr/>
        </p:nvGrpSpPr>
        <p:grpSpPr>
          <a:xfrm>
            <a:off x="76200" y="989935"/>
            <a:ext cx="1874520" cy="524440"/>
            <a:chOff x="304800" y="1234690"/>
            <a:chExt cx="1874520" cy="524440"/>
          </a:xfrm>
        </p:grpSpPr>
        <p:sp>
          <p:nvSpPr>
            <p:cNvPr id="9" name="TextBox 8"/>
            <p:cNvSpPr txBox="1"/>
            <p:nvPr/>
          </p:nvSpPr>
          <p:spPr>
            <a:xfrm>
              <a:off x="304800" y="1234690"/>
              <a:ext cx="1874520" cy="201850"/>
            </a:xfrm>
            <a:prstGeom prst="rect">
              <a:avLst/>
            </a:prstGeom>
            <a:noFill/>
          </p:spPr>
          <p:txBody>
            <a:bodyPr wrap="square" tIns="0" bIns="0" rtlCol="0">
              <a:spAutoFit/>
            </a:bodyPr>
            <a:lstStyle/>
            <a:p>
              <a:pPr algn="ctr">
                <a:lnSpc>
                  <a:spcPct val="80000"/>
                </a:lnSpc>
              </a:pPr>
              <a:r>
                <a:rPr lang="en-US" sz="1600" b="1" dirty="0" smtClean="0">
                  <a:solidFill>
                    <a:srgbClr val="0066FF"/>
                  </a:solidFill>
                </a:rPr>
                <a:t>The four main steps</a:t>
              </a:r>
              <a:endParaRPr lang="en-US" sz="1600" b="1" dirty="0">
                <a:solidFill>
                  <a:srgbClr val="0066FF"/>
                </a:solidFill>
              </a:endParaRPr>
            </a:p>
          </p:txBody>
        </p:sp>
        <p:cxnSp>
          <p:nvCxnSpPr>
            <p:cNvPr id="73" name="Straight Arrow Connector 72"/>
            <p:cNvCxnSpPr>
              <a:stCxn id="9" idx="2"/>
            </p:cNvCxnSpPr>
            <p:nvPr/>
          </p:nvCxnSpPr>
          <p:spPr>
            <a:xfrm>
              <a:off x="1242060" y="1436540"/>
              <a:ext cx="0" cy="322590"/>
            </a:xfrm>
            <a:prstGeom prst="straightConnector1">
              <a:avLst/>
            </a:prstGeom>
            <a:ln w="28575">
              <a:solidFill>
                <a:srgbClr val="0066FF"/>
              </a:solidFill>
              <a:tailEnd type="arrow"/>
            </a:ln>
          </p:spPr>
          <p:style>
            <a:lnRef idx="1">
              <a:schemeClr val="accent1"/>
            </a:lnRef>
            <a:fillRef idx="0">
              <a:schemeClr val="accent1"/>
            </a:fillRef>
            <a:effectRef idx="0">
              <a:schemeClr val="accent1"/>
            </a:effectRef>
            <a:fontRef idx="minor">
              <a:schemeClr val="tx1"/>
            </a:fontRef>
          </p:style>
        </p:cxnSp>
      </p:grpSp>
      <p:sp>
        <p:nvSpPr>
          <p:cNvPr id="94" name="TextBox 93"/>
          <p:cNvSpPr txBox="1"/>
          <p:nvPr/>
        </p:nvSpPr>
        <p:spPr>
          <a:xfrm>
            <a:off x="4800600" y="265093"/>
            <a:ext cx="2362200" cy="954107"/>
          </a:xfrm>
          <a:prstGeom prst="rect">
            <a:avLst/>
          </a:prstGeom>
          <a:noFill/>
        </p:spPr>
        <p:txBody>
          <a:bodyPr wrap="square" rtlCol="0">
            <a:spAutoFit/>
          </a:bodyPr>
          <a:lstStyle/>
          <a:p>
            <a:pPr>
              <a:spcBef>
                <a:spcPts val="0"/>
              </a:spcBef>
            </a:pPr>
            <a:r>
              <a:rPr lang="en-US" sz="1400" dirty="0"/>
              <a:t>4. Root cause analysis</a:t>
            </a:r>
          </a:p>
          <a:p>
            <a:pPr>
              <a:spcBef>
                <a:spcPts val="0"/>
              </a:spcBef>
            </a:pPr>
            <a:r>
              <a:rPr lang="en-US" sz="1400" dirty="0"/>
              <a:t>5. Problem decomposition</a:t>
            </a:r>
          </a:p>
          <a:p>
            <a:pPr>
              <a:spcBef>
                <a:spcPts val="0"/>
              </a:spcBef>
            </a:pPr>
            <a:r>
              <a:rPr lang="en-US" sz="1400" dirty="0"/>
              <a:t>6. Feedback loop modeling</a:t>
            </a:r>
          </a:p>
          <a:p>
            <a:pPr>
              <a:spcBef>
                <a:spcPts val="0"/>
              </a:spcBef>
            </a:pPr>
            <a:r>
              <a:rPr lang="en-US" sz="1400" dirty="0"/>
              <a:t>7. Generic</a:t>
            </a:r>
          </a:p>
        </p:txBody>
      </p:sp>
      <p:grpSp>
        <p:nvGrpSpPr>
          <p:cNvPr id="101" name="Group 100"/>
          <p:cNvGrpSpPr/>
          <p:nvPr/>
        </p:nvGrpSpPr>
        <p:grpSpPr>
          <a:xfrm>
            <a:off x="127513" y="304800"/>
            <a:ext cx="1823207" cy="2580039"/>
            <a:chOff x="127513" y="457200"/>
            <a:chExt cx="1823207" cy="2580039"/>
          </a:xfrm>
        </p:grpSpPr>
        <p:sp>
          <p:nvSpPr>
            <p:cNvPr id="10" name="TextBox 9"/>
            <p:cNvSpPr txBox="1"/>
            <p:nvPr/>
          </p:nvSpPr>
          <p:spPr>
            <a:xfrm>
              <a:off x="127513" y="457200"/>
              <a:ext cx="1617467" cy="486287"/>
            </a:xfrm>
            <a:prstGeom prst="rect">
              <a:avLst/>
            </a:prstGeom>
            <a:noFill/>
          </p:spPr>
          <p:txBody>
            <a:bodyPr wrap="square" rIns="0" rtlCol="0">
              <a:spAutoFit/>
            </a:bodyPr>
            <a:lstStyle/>
            <a:p>
              <a:pPr>
                <a:lnSpc>
                  <a:spcPct val="80000"/>
                </a:lnSpc>
              </a:pPr>
              <a:r>
                <a:rPr lang="en-US" sz="1600" b="1" dirty="0" smtClean="0">
                  <a:solidFill>
                    <a:srgbClr val="0066FF"/>
                  </a:solidFill>
                </a:rPr>
                <a:t>The five substeps of analysis</a:t>
              </a:r>
              <a:endParaRPr lang="en-US" sz="1600" b="1" dirty="0">
                <a:solidFill>
                  <a:srgbClr val="0066FF"/>
                </a:solidFill>
              </a:endParaRPr>
            </a:p>
          </p:txBody>
        </p:sp>
        <p:cxnSp>
          <p:nvCxnSpPr>
            <p:cNvPr id="100" name="Elbow Connector 99"/>
            <p:cNvCxnSpPr>
              <a:stCxn id="10" idx="3"/>
            </p:cNvCxnSpPr>
            <p:nvPr/>
          </p:nvCxnSpPr>
          <p:spPr>
            <a:xfrm>
              <a:off x="1744980" y="700344"/>
              <a:ext cx="205740" cy="2336895"/>
            </a:xfrm>
            <a:prstGeom prst="bentConnector2">
              <a:avLst/>
            </a:prstGeom>
            <a:ln w="28575">
              <a:solidFill>
                <a:srgbClr val="0066FF"/>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556289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50" grpId="0" animBg="1"/>
      <p:bldP spid="54" grpId="0"/>
      <p:bldP spid="56" grpId="0" animBg="1"/>
      <p:bldP spid="49" grpId="0"/>
      <p:bldP spid="48" grpId="0"/>
      <p:bldP spid="11" grpId="0" animBg="1"/>
      <p:bldP spid="55" grpId="0" animBg="1"/>
      <p:bldP spid="39" grpId="0" animBg="1"/>
      <p:bldP spid="42" grpId="0" animBg="1"/>
      <p:bldP spid="45" grpId="0" animBg="1"/>
      <p:bldP spid="2" grpId="0" animBg="1"/>
      <p:bldP spid="65" grpId="0" animBg="1"/>
      <p:bldP spid="32" grpId="0" animBg="1"/>
      <p:bldP spid="36" grpId="0" animBg="1"/>
      <p:bldP spid="69" grpId="0"/>
      <p:bldP spid="94"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Sustainability Clubs of America</a:t>
            </a:r>
            <a:endParaRPr lang="en-US" dirty="0"/>
          </a:p>
        </p:txBody>
      </p:sp>
      <p:sp>
        <p:nvSpPr>
          <p:cNvPr id="5" name="TextBox 4"/>
          <p:cNvSpPr txBox="1"/>
          <p:nvPr/>
        </p:nvSpPr>
        <p:spPr>
          <a:xfrm>
            <a:off x="228600" y="685800"/>
            <a:ext cx="8839200" cy="5823133"/>
          </a:xfrm>
          <a:prstGeom prst="rect">
            <a:avLst/>
          </a:prstGeom>
          <a:noFill/>
        </p:spPr>
        <p:txBody>
          <a:bodyPr wrap="square" rtlCol="0">
            <a:spAutoFit/>
          </a:bodyPr>
          <a:lstStyle/>
          <a:p>
            <a:pPr>
              <a:lnSpc>
                <a:spcPct val="90000"/>
              </a:lnSpc>
              <a:spcBef>
                <a:spcPts val="1200"/>
              </a:spcBef>
            </a:pPr>
            <a:r>
              <a:rPr lang="en-US" sz="2400" dirty="0"/>
              <a:t>A NGU EVSCA chapter </a:t>
            </a:r>
            <a:r>
              <a:rPr lang="en-US" sz="2400" dirty="0" smtClean="0"/>
              <a:t>would:</a:t>
            </a:r>
          </a:p>
          <a:p>
            <a:pPr>
              <a:lnSpc>
                <a:spcPct val="90000"/>
              </a:lnSpc>
              <a:spcBef>
                <a:spcPts val="1200"/>
              </a:spcBef>
            </a:pPr>
            <a:r>
              <a:rPr lang="en-US" sz="2400" dirty="0" smtClean="0"/>
              <a:t>1. Educate </a:t>
            </a:r>
            <a:r>
              <a:rPr lang="en-US" sz="2400" dirty="0"/>
              <a:t>members on issues of </a:t>
            </a:r>
            <a:r>
              <a:rPr lang="en-US" sz="2400" dirty="0" smtClean="0"/>
              <a:t>sustainability.</a:t>
            </a:r>
          </a:p>
          <a:p>
            <a:pPr>
              <a:lnSpc>
                <a:spcPct val="90000"/>
              </a:lnSpc>
              <a:spcBef>
                <a:spcPts val="1200"/>
              </a:spcBef>
            </a:pPr>
            <a:r>
              <a:rPr lang="en-US" sz="2400" dirty="0" smtClean="0"/>
              <a:t>2</a:t>
            </a:r>
            <a:r>
              <a:rPr lang="en-US" sz="2400" dirty="0"/>
              <a:t>. Train members in the use of analytical tools for solving sustainability problems</a:t>
            </a:r>
            <a:r>
              <a:rPr lang="en-US" sz="2400" dirty="0" smtClean="0"/>
              <a:t>.</a:t>
            </a:r>
          </a:p>
          <a:p>
            <a:pPr>
              <a:lnSpc>
                <a:spcPct val="90000"/>
              </a:lnSpc>
              <a:spcBef>
                <a:spcPts val="1200"/>
              </a:spcBef>
            </a:pPr>
            <a:r>
              <a:rPr lang="en-US" sz="2400" dirty="0" smtClean="0"/>
              <a:t>3</a:t>
            </a:r>
            <a:r>
              <a:rPr lang="en-US" sz="2400" dirty="0"/>
              <a:t>. Encourage individual or small group projects which explore specific sustainability problems. Such work might be presented to the club and </a:t>
            </a:r>
            <a:r>
              <a:rPr lang="en-US" sz="2400" dirty="0" smtClean="0"/>
              <a:t>elsewhere. Related videos would be published </a:t>
            </a:r>
            <a:r>
              <a:rPr lang="en-US" sz="2400" dirty="0"/>
              <a:t>on </a:t>
            </a:r>
            <a:r>
              <a:rPr lang="en-US" sz="2400" dirty="0" smtClean="0"/>
              <a:t>YouTube.</a:t>
            </a:r>
          </a:p>
          <a:p>
            <a:pPr>
              <a:lnSpc>
                <a:spcPct val="90000"/>
              </a:lnSpc>
              <a:spcBef>
                <a:spcPts val="1200"/>
              </a:spcBef>
            </a:pPr>
            <a:r>
              <a:rPr lang="en-US" sz="2400" dirty="0" smtClean="0"/>
              <a:t>4</a:t>
            </a:r>
            <a:r>
              <a:rPr lang="en-US" sz="2400" dirty="0"/>
              <a:t>. Explore ways in which to build the reputation of NGU as a leader in </a:t>
            </a:r>
            <a:r>
              <a:rPr lang="en-US" sz="2400" dirty="0" smtClean="0"/>
              <a:t>cutting edge techniques for solving </a:t>
            </a:r>
            <a:r>
              <a:rPr lang="en-US" sz="2400" dirty="0"/>
              <a:t>the sustainability problem</a:t>
            </a:r>
            <a:r>
              <a:rPr lang="en-US" sz="2400" dirty="0" smtClean="0"/>
              <a:t>.</a:t>
            </a:r>
          </a:p>
          <a:p>
            <a:pPr>
              <a:lnSpc>
                <a:spcPct val="90000"/>
              </a:lnSpc>
              <a:spcBef>
                <a:spcPts val="1200"/>
              </a:spcBef>
            </a:pPr>
            <a:r>
              <a:rPr lang="en-US" sz="2400" dirty="0" smtClean="0"/>
              <a:t>5</a:t>
            </a:r>
            <a:r>
              <a:rPr lang="en-US" sz="2400" dirty="0"/>
              <a:t>. Engage in activism aimed at applying pressure at the high leverage points of selected unsustainable activities</a:t>
            </a:r>
            <a:r>
              <a:rPr lang="en-US" sz="2400" dirty="0" smtClean="0"/>
              <a:t>.</a:t>
            </a:r>
          </a:p>
          <a:p>
            <a:pPr>
              <a:lnSpc>
                <a:spcPct val="90000"/>
              </a:lnSpc>
              <a:spcBef>
                <a:spcPts val="1200"/>
              </a:spcBef>
            </a:pPr>
            <a:r>
              <a:rPr lang="en-US" sz="2400" dirty="0" smtClean="0"/>
              <a:t>6. </a:t>
            </a:r>
            <a:r>
              <a:rPr lang="en-US" sz="2400" dirty="0"/>
              <a:t>Promote field trips to selected facilities which exemplify sustainable progress</a:t>
            </a:r>
            <a:r>
              <a:rPr lang="en-US" sz="2400" dirty="0" smtClean="0"/>
              <a:t>.</a:t>
            </a:r>
          </a:p>
          <a:p>
            <a:pPr>
              <a:lnSpc>
                <a:spcPct val="90000"/>
              </a:lnSpc>
              <a:spcBef>
                <a:spcPts val="1200"/>
              </a:spcBef>
            </a:pPr>
            <a:r>
              <a:rPr lang="en-US" sz="2400" dirty="0"/>
              <a:t>7</a:t>
            </a:r>
            <a:r>
              <a:rPr lang="en-US" sz="2400" dirty="0" smtClean="0"/>
              <a:t>. Bring </a:t>
            </a:r>
            <a:r>
              <a:rPr lang="en-US" sz="2400" dirty="0"/>
              <a:t>in speakers which will attract media attention</a:t>
            </a:r>
            <a:r>
              <a:rPr lang="en-US" sz="2400" dirty="0" smtClean="0"/>
              <a:t>.</a:t>
            </a:r>
          </a:p>
        </p:txBody>
      </p:sp>
    </p:spTree>
    <p:extLst>
      <p:ext uri="{BB962C8B-B14F-4D97-AF65-F5344CB8AC3E}">
        <p14:creationId xmlns:p14="http://schemas.microsoft.com/office/powerpoint/2010/main" val="2009700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6248400"/>
            <a:ext cx="1828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02770"/>
            <a:ext cx="7010400" cy="6652460"/>
          </a:xfrm>
          <a:prstGeom prst="rect">
            <a:avLst/>
          </a:prstGeom>
        </p:spPr>
      </p:pic>
      <p:sp>
        <p:nvSpPr>
          <p:cNvPr id="7" name="TextBox 6"/>
          <p:cNvSpPr txBox="1"/>
          <p:nvPr/>
        </p:nvSpPr>
        <p:spPr>
          <a:xfrm>
            <a:off x="7218088" y="4724400"/>
            <a:ext cx="1849712" cy="584775"/>
          </a:xfrm>
          <a:prstGeom prst="rect">
            <a:avLst/>
          </a:prstGeom>
          <a:noFill/>
          <a:effectLst>
            <a:outerShdw blurRad="50800" dist="38100" dir="2700000" algn="tl" rotWithShape="0">
              <a:prstClr val="black">
                <a:alpha val="40000"/>
              </a:prstClr>
            </a:outerShdw>
          </a:effectLst>
        </p:spPr>
        <p:txBody>
          <a:bodyPr wrap="square" lIns="0" rIns="0" rtlCol="0">
            <a:spAutoFit/>
          </a:bodyPr>
          <a:lstStyle/>
          <a:p>
            <a:pPr algn="ctr"/>
            <a:r>
              <a:rPr lang="en-US" sz="3200" b="1" spc="300" dirty="0" smtClean="0">
                <a:ln w="11430" cmpd="sng">
                  <a:solidFill>
                    <a:schemeClr val="accent1">
                      <a:tint val="10000"/>
                    </a:schemeClr>
                  </a:solidFill>
                  <a:prstDash val="solid"/>
                  <a:miter lim="800000"/>
                </a:ln>
                <a:solidFill>
                  <a:srgbClr val="0066FF"/>
                </a:solidFill>
                <a:effectLst>
                  <a:glow rad="45500">
                    <a:schemeClr val="accent1">
                      <a:satMod val="220000"/>
                      <a:alpha val="35000"/>
                    </a:schemeClr>
                  </a:glow>
                </a:effectLst>
              </a:rPr>
              <a:t>Solvable</a:t>
            </a:r>
            <a:endParaRPr lang="en-US" sz="3200" b="1" spc="300" dirty="0">
              <a:ln w="11430" cmpd="sng">
                <a:solidFill>
                  <a:schemeClr val="accent1">
                    <a:tint val="10000"/>
                  </a:schemeClr>
                </a:solidFill>
                <a:prstDash val="solid"/>
                <a:miter lim="800000"/>
              </a:ln>
              <a:solidFill>
                <a:srgbClr val="0066FF"/>
              </a:solidFill>
              <a:effectLst>
                <a:glow rad="45500">
                  <a:schemeClr val="accent1">
                    <a:satMod val="220000"/>
                    <a:alpha val="35000"/>
                  </a:schemeClr>
                </a:glow>
              </a:effectLst>
            </a:endParaRPr>
          </a:p>
        </p:txBody>
      </p:sp>
      <p:sp>
        <p:nvSpPr>
          <p:cNvPr id="9" name="TextBox 8"/>
          <p:cNvSpPr txBox="1"/>
          <p:nvPr/>
        </p:nvSpPr>
        <p:spPr>
          <a:xfrm>
            <a:off x="7218088" y="5376445"/>
            <a:ext cx="1849712" cy="1089529"/>
          </a:xfrm>
          <a:prstGeom prst="rect">
            <a:avLst/>
          </a:prstGeom>
          <a:noFill/>
        </p:spPr>
        <p:txBody>
          <a:bodyPr wrap="square" rtlCol="0">
            <a:spAutoFit/>
          </a:bodyPr>
          <a:lstStyle/>
          <a:p>
            <a:pPr>
              <a:lnSpc>
                <a:spcPct val="90000"/>
              </a:lnSpc>
            </a:pPr>
            <a:r>
              <a:rPr lang="en-US" dirty="0" smtClean="0"/>
              <a:t>Only if we expand our analytical awareness to this layer.</a:t>
            </a:r>
            <a:endParaRPr lang="en-US" dirty="0"/>
          </a:p>
        </p:txBody>
      </p:sp>
      <p:sp>
        <p:nvSpPr>
          <p:cNvPr id="10" name="TextBox 9"/>
          <p:cNvSpPr txBox="1"/>
          <p:nvPr/>
        </p:nvSpPr>
        <p:spPr>
          <a:xfrm>
            <a:off x="7218088" y="1600200"/>
            <a:ext cx="1925912" cy="1837426"/>
          </a:xfrm>
          <a:prstGeom prst="rect">
            <a:avLst/>
          </a:prstGeom>
          <a:noFill/>
        </p:spPr>
        <p:txBody>
          <a:bodyPr wrap="square" rtlCol="0">
            <a:spAutoFit/>
          </a:bodyPr>
          <a:lstStyle/>
          <a:p>
            <a:pPr>
              <a:lnSpc>
                <a:spcPct val="90000"/>
              </a:lnSpc>
            </a:pPr>
            <a:r>
              <a:rPr lang="en-US" dirty="0" smtClean="0"/>
              <a:t>Most work is in the heavily bordered box in the upper right, which explains why the problem remains unsolved.</a:t>
            </a:r>
            <a:endParaRPr lang="en-US" dirty="0"/>
          </a:p>
        </p:txBody>
      </p:sp>
    </p:spTree>
    <p:extLst>
      <p:ext uri="{BB962C8B-B14F-4D97-AF65-F5344CB8AC3E}">
        <p14:creationId xmlns:p14="http://schemas.microsoft.com/office/powerpoint/2010/main" val="2881098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sustainability problem is a side effect </a:t>
            </a:r>
            <a:br>
              <a:rPr lang="en-US" dirty="0" smtClean="0"/>
            </a:br>
            <a:r>
              <a:rPr lang="en-US" dirty="0" smtClean="0"/>
              <a:t>of a deeper problem</a:t>
            </a:r>
            <a:endParaRPr lang="en-US" dirty="0"/>
          </a:p>
        </p:txBody>
      </p:sp>
      <p:pic>
        <p:nvPicPr>
          <p:cNvPr id="3074" name="Picture 2" descr="C:\AWork\_Papers\2014\01_SIP\Files_Tiff\Figure08_HowFourSubproblemsInteract.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898" r="15205"/>
          <a:stretch/>
        </p:blipFill>
        <p:spPr bwMode="auto">
          <a:xfrm>
            <a:off x="294673" y="1899693"/>
            <a:ext cx="4124927" cy="259610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AWork\_Papers\2014\01_SIP\Files_Tiff\Figure09_HowFourSubproblemsInteract_OnceSolved.t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985" r="14759"/>
          <a:stretch/>
        </p:blipFill>
        <p:spPr bwMode="auto">
          <a:xfrm>
            <a:off x="4844423" y="1905729"/>
            <a:ext cx="3994777" cy="2584033"/>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5420987" y="1258669"/>
            <a:ext cx="2819400" cy="646331"/>
          </a:xfrm>
          <a:prstGeom prst="rect">
            <a:avLst/>
          </a:prstGeom>
        </p:spPr>
        <p:txBody>
          <a:bodyPr vert="horz" lIns="91440" tIns="45720" rIns="91440" bIns="45720" rtlCol="0">
            <a:spAutoFit/>
          </a:bodyPr>
          <a:lstStyle>
            <a:lvl1pPr marL="0" indent="0" algn="l" defTabSz="914400" rtl="0" eaLnBrk="1" latinLnBrk="0" hangingPunct="1">
              <a:spcBef>
                <a:spcPct val="20000"/>
              </a:spcBef>
              <a:buFont typeface="Arial" pitchFamily="34" charset="0"/>
              <a:buNone/>
              <a:defRPr sz="3200" kern="1200" baseline="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3600" dirty="0" smtClean="0"/>
              <a:t>Solved</a:t>
            </a:r>
            <a:endParaRPr lang="en-US" sz="3600" dirty="0"/>
          </a:p>
        </p:txBody>
      </p:sp>
      <p:sp>
        <p:nvSpPr>
          <p:cNvPr id="5" name="Right Arrow 4"/>
          <p:cNvSpPr/>
          <p:nvPr/>
        </p:nvSpPr>
        <p:spPr>
          <a:xfrm>
            <a:off x="4419600" y="3065059"/>
            <a:ext cx="432443" cy="265374"/>
          </a:xfrm>
          <a:prstGeom prst="rightArrow">
            <a:avLst>
              <a:gd name="adj1" fmla="val 50000"/>
              <a:gd name="adj2" fmla="val 557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8600" y="4598075"/>
            <a:ext cx="4724401" cy="1754326"/>
          </a:xfrm>
          <a:prstGeom prst="rect">
            <a:avLst/>
          </a:prstGeom>
          <a:noFill/>
        </p:spPr>
        <p:txBody>
          <a:bodyPr wrap="square" rtlCol="0">
            <a:spAutoFit/>
          </a:bodyPr>
          <a:lstStyle/>
          <a:p>
            <a:r>
              <a:rPr lang="en-US" dirty="0"/>
              <a:t>A – Change Resistance Subproblem</a:t>
            </a:r>
          </a:p>
          <a:p>
            <a:r>
              <a:rPr lang="en-US" dirty="0"/>
              <a:t>B – Life Form Proper Coupling Subproblem</a:t>
            </a:r>
          </a:p>
          <a:p>
            <a:r>
              <a:rPr lang="en-US" dirty="0"/>
              <a:t>C – </a:t>
            </a:r>
            <a:r>
              <a:rPr lang="en-US" dirty="0" smtClean="0"/>
              <a:t>Solution Model </a:t>
            </a:r>
            <a:r>
              <a:rPr lang="en-US" dirty="0"/>
              <a:t>Drift Subproblem</a:t>
            </a:r>
          </a:p>
          <a:p>
            <a:r>
              <a:rPr lang="en-US" dirty="0"/>
              <a:t>D – Environmental Proper Coupling Subproblem</a:t>
            </a:r>
          </a:p>
          <a:p>
            <a:r>
              <a:rPr lang="en-US" dirty="0"/>
              <a:t>E – Economic Unsustainability</a:t>
            </a:r>
          </a:p>
          <a:p>
            <a:r>
              <a:rPr lang="en-US" dirty="0"/>
              <a:t>F – Social </a:t>
            </a:r>
            <a:r>
              <a:rPr lang="en-US" dirty="0" smtClean="0"/>
              <a:t>Unsustainability</a:t>
            </a:r>
            <a:endParaRPr lang="en-US" dirty="0"/>
          </a:p>
        </p:txBody>
      </p:sp>
      <p:sp>
        <p:nvSpPr>
          <p:cNvPr id="10" name="TextBox 9"/>
          <p:cNvSpPr txBox="1"/>
          <p:nvPr/>
        </p:nvSpPr>
        <p:spPr>
          <a:xfrm>
            <a:off x="5334000" y="4598075"/>
            <a:ext cx="3276600" cy="1754326"/>
          </a:xfrm>
          <a:prstGeom prst="rect">
            <a:avLst/>
          </a:prstGeom>
          <a:noFill/>
        </p:spPr>
        <p:txBody>
          <a:bodyPr wrap="square" rtlCol="0">
            <a:spAutoFit/>
          </a:bodyPr>
          <a:lstStyle/>
          <a:p>
            <a:r>
              <a:rPr lang="en-US" dirty="0"/>
              <a:t>A – Change Preference </a:t>
            </a:r>
            <a:endParaRPr lang="en-US" dirty="0" smtClean="0"/>
          </a:p>
          <a:p>
            <a:r>
              <a:rPr lang="en-US" dirty="0" smtClean="0"/>
              <a:t>B </a:t>
            </a:r>
            <a:r>
              <a:rPr lang="en-US" dirty="0"/>
              <a:t>– Implicit Goal of the System</a:t>
            </a:r>
          </a:p>
          <a:p>
            <a:r>
              <a:rPr lang="en-US" dirty="0"/>
              <a:t>C – Solution Self-management </a:t>
            </a:r>
          </a:p>
          <a:p>
            <a:r>
              <a:rPr lang="en-US" dirty="0"/>
              <a:t>D – Environmental Sustainability </a:t>
            </a:r>
          </a:p>
          <a:p>
            <a:r>
              <a:rPr lang="en-US" dirty="0"/>
              <a:t>E – Economic Sustainability</a:t>
            </a:r>
          </a:p>
          <a:p>
            <a:r>
              <a:rPr lang="en-US" dirty="0"/>
              <a:t>F – Social </a:t>
            </a:r>
            <a:r>
              <a:rPr lang="en-US" dirty="0" smtClean="0"/>
              <a:t>Sustainability</a:t>
            </a:r>
            <a:endParaRPr lang="en-US" dirty="0"/>
          </a:p>
        </p:txBody>
      </p:sp>
      <p:sp>
        <p:nvSpPr>
          <p:cNvPr id="14" name="Subtitle 2"/>
          <p:cNvSpPr txBox="1">
            <a:spLocks/>
          </p:cNvSpPr>
          <p:nvPr/>
        </p:nvSpPr>
        <p:spPr>
          <a:xfrm>
            <a:off x="990600" y="1258669"/>
            <a:ext cx="2819400" cy="646331"/>
          </a:xfrm>
          <a:prstGeom prst="rect">
            <a:avLst/>
          </a:prstGeom>
        </p:spPr>
        <p:txBody>
          <a:bodyPr vert="horz" lIns="91440" tIns="45720" rIns="91440" bIns="45720" rtlCol="0">
            <a:spAutoFit/>
          </a:bodyPr>
          <a:lstStyle>
            <a:lvl1pPr marL="0" indent="0" algn="l" defTabSz="914400" rtl="0" eaLnBrk="1" latinLnBrk="0" hangingPunct="1">
              <a:spcBef>
                <a:spcPct val="20000"/>
              </a:spcBef>
              <a:buFont typeface="Arial" pitchFamily="34" charset="0"/>
              <a:buNone/>
              <a:defRPr sz="3200" kern="1200" baseline="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3600" dirty="0" smtClean="0"/>
              <a:t>Not Solved</a:t>
            </a:r>
            <a:endParaRPr lang="en-US" sz="3600" dirty="0"/>
          </a:p>
        </p:txBody>
      </p:sp>
    </p:spTree>
    <p:extLst>
      <p:ext uri="{BB962C8B-B14F-4D97-AF65-F5344CB8AC3E}">
        <p14:creationId xmlns:p14="http://schemas.microsoft.com/office/powerpoint/2010/main" val="7075766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9" grpId="0"/>
      <p:bldP spid="10"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key research conclusions</a:t>
            </a:r>
            <a:endParaRPr lang="en-US" dirty="0"/>
          </a:p>
        </p:txBody>
      </p:sp>
      <p:sp>
        <p:nvSpPr>
          <p:cNvPr id="4" name="Subtitle 3"/>
          <p:cNvSpPr>
            <a:spLocks noGrp="1"/>
          </p:cNvSpPr>
          <p:nvPr>
            <p:ph type="subTitle" idx="1"/>
          </p:nvPr>
        </p:nvSpPr>
        <p:spPr>
          <a:xfrm>
            <a:off x="304800" y="914400"/>
            <a:ext cx="8382000" cy="5447645"/>
          </a:xfrm>
        </p:spPr>
        <p:txBody>
          <a:bodyPr/>
          <a:lstStyle/>
          <a:p>
            <a:pPr marL="571500" indent="-457200">
              <a:spcBef>
                <a:spcPts val="2400"/>
              </a:spcBef>
              <a:buSzPct val="100000"/>
              <a:buFont typeface="+mj-lt"/>
              <a:buAutoNum type="arabicPeriod"/>
            </a:pPr>
            <a:r>
              <a:rPr lang="en-US" spc="-40" dirty="0" smtClean="0"/>
              <a:t>Sustainability solutions are failing because </a:t>
            </a:r>
            <a:br>
              <a:rPr lang="en-US" spc="-40" dirty="0" smtClean="0"/>
            </a:br>
            <a:r>
              <a:rPr lang="en-US" spc="-40" dirty="0" smtClean="0"/>
              <a:t>they do not resolve the </a:t>
            </a:r>
            <a:r>
              <a:rPr lang="en-US" b="1" spc="-40" dirty="0" smtClean="0"/>
              <a:t>root causes</a:t>
            </a:r>
            <a:r>
              <a:rPr lang="en-US" spc="-40" dirty="0" smtClean="0"/>
              <a:t>.</a:t>
            </a:r>
          </a:p>
          <a:p>
            <a:pPr marL="571500" indent="-457200">
              <a:spcBef>
                <a:spcPts val="2400"/>
              </a:spcBef>
              <a:buSzPct val="100000"/>
              <a:buFont typeface="+mj-lt"/>
              <a:buAutoNum type="arabicPeriod"/>
            </a:pPr>
            <a:r>
              <a:rPr lang="en-US" spc="-40" dirty="0" smtClean="0"/>
              <a:t>Why? Because present problem solving methods are not </a:t>
            </a:r>
            <a:r>
              <a:rPr lang="en-US" b="1" spc="-40" dirty="0" smtClean="0"/>
              <a:t>root cause analysis </a:t>
            </a:r>
            <a:r>
              <a:rPr lang="en-US" spc="-40" dirty="0" smtClean="0"/>
              <a:t>driven.</a:t>
            </a:r>
          </a:p>
          <a:p>
            <a:pPr marL="571500" indent="-457200">
              <a:spcBef>
                <a:spcPts val="2400"/>
              </a:spcBef>
              <a:buSzPct val="100000"/>
              <a:buFont typeface="+mj-lt"/>
              <a:buAutoNum type="arabicPeriod"/>
            </a:pPr>
            <a:r>
              <a:rPr lang="en-US" spc="-40" dirty="0" smtClean="0"/>
              <a:t>The powerful business tool of root cause analysis can be adapted to </a:t>
            </a:r>
            <a:r>
              <a:rPr lang="en-US" b="1" spc="-40" dirty="0" smtClean="0"/>
              <a:t>social problems</a:t>
            </a:r>
            <a:r>
              <a:rPr lang="en-US" spc="-40" dirty="0" smtClean="0"/>
              <a:t>.</a:t>
            </a:r>
          </a:p>
          <a:p>
            <a:pPr marL="571500" indent="-457200">
              <a:spcBef>
                <a:spcPts val="2400"/>
              </a:spcBef>
              <a:buSzPct val="100000"/>
              <a:buFont typeface="+mj-lt"/>
              <a:buAutoNum type="arabicPeriod"/>
            </a:pPr>
            <a:r>
              <a:rPr lang="en-US" spc="-40" dirty="0" smtClean="0"/>
              <a:t>Preliminary analysis shows the most</a:t>
            </a:r>
            <a:br>
              <a:rPr lang="en-US" spc="-40" dirty="0" smtClean="0"/>
            </a:br>
            <a:r>
              <a:rPr lang="en-US" spc="-40" dirty="0" smtClean="0"/>
              <a:t>pressing social problem of them all,</a:t>
            </a:r>
            <a:br>
              <a:rPr lang="en-US" spc="-40" dirty="0" smtClean="0"/>
            </a:br>
            <a:r>
              <a:rPr lang="en-US" spc="-40" dirty="0" smtClean="0"/>
              <a:t>the sustainability problem, is </a:t>
            </a:r>
            <a:r>
              <a:rPr lang="en-US" b="1" spc="-40" dirty="0" smtClean="0"/>
              <a:t>solvable</a:t>
            </a:r>
            <a:r>
              <a:rPr lang="en-US" spc="-40" dirty="0" smtClean="0"/>
              <a:t>.</a:t>
            </a:r>
          </a:p>
        </p:txBody>
      </p:sp>
      <p:pic>
        <p:nvPicPr>
          <p:cNvPr id="5" name="Picture 5" descr="file:///C:/AWork/Sites/thwink_home/sustain/general/images/SmilingGlob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6482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3132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Extra Slides Follow</a:t>
            </a:r>
            <a:endParaRPr lang="en-US" dirty="0"/>
          </a:p>
        </p:txBody>
      </p:sp>
      <p:sp>
        <p:nvSpPr>
          <p:cNvPr id="4" name="Subtitle 3"/>
          <p:cNvSpPr>
            <a:spLocks noGrp="1"/>
          </p:cNvSpPr>
          <p:nvPr>
            <p:ph type="subTitle" idx="1"/>
          </p:nvPr>
        </p:nvSpPr>
        <p:spPr>
          <a:xfrm>
            <a:off x="762000" y="1143000"/>
            <a:ext cx="7620000" cy="584775"/>
          </a:xfrm>
        </p:spPr>
        <p:txBody>
          <a:bodyPr/>
          <a:lstStyle/>
          <a:p>
            <a:r>
              <a:rPr lang="en-US" dirty="0" smtClean="0"/>
              <a:t> </a:t>
            </a:r>
            <a:endParaRPr lang="en-US" dirty="0"/>
          </a:p>
        </p:txBody>
      </p:sp>
    </p:spTree>
    <p:extLst>
      <p:ext uri="{BB962C8B-B14F-4D97-AF65-F5344CB8AC3E}">
        <p14:creationId xmlns:p14="http://schemas.microsoft.com/office/powerpoint/2010/main" val="156427127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a:lstStyle/>
          <a:p>
            <a:pPr marL="0" algn="ctr"/>
            <a:r>
              <a:rPr lang="en-US" dirty="0" smtClean="0"/>
              <a:t>Present methods for solving social problems</a:t>
            </a:r>
            <a:endParaRPr lang="en-US" dirty="0"/>
          </a:p>
        </p:txBody>
      </p:sp>
      <p:sp>
        <p:nvSpPr>
          <p:cNvPr id="4" name="Subtitle 3"/>
          <p:cNvSpPr>
            <a:spLocks noGrp="1"/>
          </p:cNvSpPr>
          <p:nvPr>
            <p:ph type="subTitle" idx="1"/>
          </p:nvPr>
        </p:nvSpPr>
        <p:spPr>
          <a:xfrm>
            <a:off x="838200" y="1383097"/>
            <a:ext cx="7924800" cy="4290405"/>
          </a:xfrm>
        </p:spPr>
        <p:txBody>
          <a:bodyPr/>
          <a:lstStyle/>
          <a:p>
            <a:pPr marL="742950" indent="-457200">
              <a:lnSpc>
                <a:spcPct val="90000"/>
              </a:lnSpc>
              <a:spcBef>
                <a:spcPts val="3000"/>
              </a:spcBef>
              <a:buFont typeface="+mj-lt"/>
              <a:buAutoNum type="arabicPeriod"/>
            </a:pPr>
            <a:r>
              <a:rPr lang="en-US" dirty="0" smtClean="0"/>
              <a:t>Intuition </a:t>
            </a:r>
            <a:r>
              <a:rPr lang="en-US" dirty="0" smtClean="0">
                <a:solidFill>
                  <a:schemeClr val="bg1">
                    <a:lumMod val="75000"/>
                  </a:schemeClr>
                </a:solidFill>
              </a:rPr>
              <a:t>(no real analysis)</a:t>
            </a:r>
          </a:p>
          <a:p>
            <a:pPr marL="742950" indent="-457200">
              <a:lnSpc>
                <a:spcPct val="90000"/>
              </a:lnSpc>
              <a:spcBef>
                <a:spcPts val="3000"/>
              </a:spcBef>
              <a:buFont typeface="+mj-lt"/>
              <a:buAutoNum type="arabicPeriod"/>
            </a:pPr>
            <a:r>
              <a:rPr lang="en-US" dirty="0" smtClean="0"/>
              <a:t>Integrated models </a:t>
            </a:r>
            <a:r>
              <a:rPr lang="en-US" dirty="0" smtClean="0">
                <a:solidFill>
                  <a:schemeClr val="bg1">
                    <a:lumMod val="75000"/>
                  </a:schemeClr>
                </a:solidFill>
              </a:rPr>
              <a:t>(World3)</a:t>
            </a:r>
          </a:p>
          <a:p>
            <a:pPr marL="742950" indent="-457200">
              <a:lnSpc>
                <a:spcPct val="90000"/>
              </a:lnSpc>
              <a:spcBef>
                <a:spcPts val="3000"/>
              </a:spcBef>
              <a:buFont typeface="+mj-lt"/>
              <a:buAutoNum type="arabicPeriod"/>
            </a:pPr>
            <a:r>
              <a:rPr lang="en-US" dirty="0" smtClean="0"/>
              <a:t>Design principles </a:t>
            </a:r>
            <a:r>
              <a:rPr lang="en-US" dirty="0" smtClean="0">
                <a:solidFill>
                  <a:schemeClr val="bg1">
                    <a:lumMod val="75000"/>
                  </a:schemeClr>
                </a:solidFill>
              </a:rPr>
              <a:t>(Precautionary)</a:t>
            </a:r>
          </a:p>
          <a:p>
            <a:pPr marL="742950" indent="-457200">
              <a:lnSpc>
                <a:spcPct val="90000"/>
              </a:lnSpc>
              <a:spcBef>
                <a:spcPts val="3000"/>
              </a:spcBef>
              <a:buFont typeface="+mj-lt"/>
              <a:buAutoNum type="arabicPeriod"/>
            </a:pPr>
            <a:r>
              <a:rPr lang="en-US" dirty="0" smtClean="0"/>
              <a:t>Comparative method </a:t>
            </a:r>
            <a:r>
              <a:rPr lang="en-US" dirty="0" smtClean="0">
                <a:solidFill>
                  <a:schemeClr val="bg1">
                    <a:lumMod val="75000"/>
                  </a:schemeClr>
                </a:solidFill>
              </a:rPr>
              <a:t>(Multiple cases)</a:t>
            </a:r>
          </a:p>
          <a:p>
            <a:pPr marL="742950" indent="-457200">
              <a:lnSpc>
                <a:spcPct val="90000"/>
              </a:lnSpc>
              <a:spcBef>
                <a:spcPts val="3000"/>
              </a:spcBef>
              <a:buFont typeface="+mj-lt"/>
              <a:buAutoNum type="arabicPeriod"/>
            </a:pPr>
            <a:r>
              <a:rPr lang="en-US" dirty="0" smtClean="0"/>
              <a:t>Comprehensive frameworks </a:t>
            </a:r>
            <a:r>
              <a:rPr lang="en-US" dirty="0" smtClean="0">
                <a:solidFill>
                  <a:schemeClr val="bg1">
                    <a:lumMod val="75000"/>
                  </a:schemeClr>
                </a:solidFill>
              </a:rPr>
              <a:t>(A process based on organizing principles)</a:t>
            </a:r>
          </a:p>
        </p:txBody>
      </p:sp>
    </p:spTree>
    <p:extLst>
      <p:ext uri="{BB962C8B-B14F-4D97-AF65-F5344CB8AC3E}">
        <p14:creationId xmlns:p14="http://schemas.microsoft.com/office/powerpoint/2010/main" val="33230897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methods are not working</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900578138"/>
              </p:ext>
            </p:extLst>
          </p:nvPr>
        </p:nvGraphicFramePr>
        <p:xfrm>
          <a:off x="1143000" y="914400"/>
          <a:ext cx="6934200" cy="5273040"/>
        </p:xfrm>
        <a:graphic>
          <a:graphicData uri="http://schemas.openxmlformats.org/drawingml/2006/table">
            <a:tbl>
              <a:tblPr firstRow="1" bandRow="1">
                <a:tableStyleId>{5C22544A-7EE6-4342-B048-85BDC9FD1C3A}</a:tableStyleId>
              </a:tblPr>
              <a:tblGrid>
                <a:gridCol w="3207068"/>
                <a:gridCol w="3727132"/>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kern="1200" dirty="0" smtClean="0">
                          <a:effectLst/>
                        </a:rPr>
                        <a:t>Large-scale Social Problems</a:t>
                      </a:r>
                      <a:endParaRPr lang="en-US" sz="3200" dirty="0" smtClean="0">
                        <a:solidFill>
                          <a:schemeClr val="tx1"/>
                        </a:solidFill>
                      </a:endParaRPr>
                    </a:p>
                  </a:txBody>
                  <a:tcPr/>
                </a:tc>
                <a:tc hMerge="1">
                  <a:txBody>
                    <a:bodyPr/>
                    <a:lstStyle/>
                    <a:p>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Solved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Not Solved</a:t>
                      </a:r>
                    </a:p>
                  </a:txBody>
                  <a:tcPr/>
                </a:tc>
              </a:tr>
              <a:tr h="370840">
                <a:tc>
                  <a:txBody>
                    <a:bodyPr/>
                    <a:lstStyle/>
                    <a:p>
                      <a:r>
                        <a:rPr lang="en-US" sz="2400" dirty="0" smtClean="0"/>
                        <a:t>Serfdom</a:t>
                      </a:r>
                      <a:endParaRPr lang="en-US" sz="2400" b="0" dirty="0">
                        <a:solidFill>
                          <a:schemeClr val="tx1"/>
                        </a:solidFill>
                      </a:endParaRPr>
                    </a:p>
                  </a:txBody>
                  <a:tcPr/>
                </a:tc>
                <a:tc>
                  <a:txBody>
                    <a:bodyPr/>
                    <a:lstStyle/>
                    <a:p>
                      <a:r>
                        <a:rPr lang="en-US" sz="2400" dirty="0" smtClean="0"/>
                        <a:t>Environmental Sustainability</a:t>
                      </a:r>
                      <a:endParaRPr lang="en-US" sz="2400" b="0" dirty="0">
                        <a:solidFill>
                          <a:schemeClr val="tx1"/>
                        </a:solidFill>
                      </a:endParaRPr>
                    </a:p>
                  </a:txBody>
                  <a:tcPr/>
                </a:tc>
              </a:tr>
              <a:tr h="370840">
                <a:tc>
                  <a:txBody>
                    <a:bodyPr/>
                    <a:lstStyle/>
                    <a:p>
                      <a:r>
                        <a:rPr lang="en-US" sz="2400" dirty="0" smtClean="0"/>
                        <a:t>Slavery</a:t>
                      </a:r>
                      <a:endParaRPr lang="en-US" sz="2400" dirty="0"/>
                    </a:p>
                  </a:txBody>
                  <a:tcPr/>
                </a:tc>
                <a:tc>
                  <a:txBody>
                    <a:bodyPr/>
                    <a:lstStyle/>
                    <a:p>
                      <a:r>
                        <a:rPr lang="en-US" sz="2400" dirty="0" smtClean="0"/>
                        <a:t>War</a:t>
                      </a:r>
                      <a:endParaRPr lang="en-US" sz="2400" dirty="0"/>
                    </a:p>
                  </a:txBody>
                  <a:tcPr/>
                </a:tc>
              </a:tr>
              <a:tr h="370840">
                <a:tc>
                  <a:txBody>
                    <a:bodyPr/>
                    <a:lstStyle/>
                    <a:p>
                      <a:r>
                        <a:rPr lang="en-US" sz="2400" dirty="0" smtClean="0"/>
                        <a:t>Basic Civil</a:t>
                      </a:r>
                      <a:r>
                        <a:rPr lang="en-US" sz="2400" baseline="0" dirty="0" smtClean="0"/>
                        <a:t> Rights</a:t>
                      </a:r>
                      <a:endParaRPr lang="en-US" sz="2400" dirty="0"/>
                    </a:p>
                  </a:txBody>
                  <a:tcPr/>
                </a:tc>
                <a:tc>
                  <a:txBody>
                    <a:bodyPr/>
                    <a:lstStyle/>
                    <a:p>
                      <a:r>
                        <a:rPr lang="en-US" sz="2400" dirty="0" smtClean="0"/>
                        <a:t>Poverty</a:t>
                      </a:r>
                      <a:endParaRPr lang="en-US" sz="2400" dirty="0"/>
                    </a:p>
                  </a:txBody>
                  <a:tcPr/>
                </a:tc>
              </a:tr>
              <a:tr h="370840">
                <a:tc>
                  <a:txBody>
                    <a:bodyPr/>
                    <a:lstStyle/>
                    <a:p>
                      <a:r>
                        <a:rPr lang="en-US" sz="2400" dirty="0" smtClean="0"/>
                        <a:t>Universal Suffrage</a:t>
                      </a:r>
                      <a:endParaRPr lang="en-US" sz="2400" dirty="0"/>
                    </a:p>
                  </a:txBody>
                  <a:tcPr/>
                </a:tc>
                <a:tc>
                  <a:txBody>
                    <a:bodyPr/>
                    <a:lstStyle/>
                    <a:p>
                      <a:r>
                        <a:rPr lang="en-US" sz="2400" dirty="0" smtClean="0"/>
                        <a:t>Excessive Income Inequality</a:t>
                      </a:r>
                      <a:endParaRPr lang="en-US" sz="2400" dirty="0"/>
                    </a:p>
                  </a:txBody>
                  <a:tcPr/>
                </a:tc>
              </a:tr>
              <a:tr h="370840">
                <a:tc>
                  <a:txBody>
                    <a:bodyPr/>
                    <a:lstStyle/>
                    <a:p>
                      <a:r>
                        <a:rPr lang="en-US" sz="2400" dirty="0" smtClean="0"/>
                        <a:t>Autocratic</a:t>
                      </a:r>
                      <a:r>
                        <a:rPr lang="en-US" sz="2400" baseline="0" dirty="0" smtClean="0"/>
                        <a:t> Rule</a:t>
                      </a:r>
                      <a:endParaRPr lang="en-US" sz="2400" dirty="0"/>
                    </a:p>
                  </a:txBody>
                  <a:tcPr/>
                </a:tc>
                <a:tc>
                  <a:txBody>
                    <a:bodyPr/>
                    <a:lstStyle/>
                    <a:p>
                      <a:r>
                        <a:rPr lang="en-US" sz="2400" dirty="0" smtClean="0"/>
                        <a:t>Large Recessions</a:t>
                      </a:r>
                      <a:endParaRPr lang="en-US" sz="2400" dirty="0"/>
                    </a:p>
                  </a:txBody>
                  <a:tcPr/>
                </a:tc>
              </a:tr>
              <a:tr h="370840">
                <a:tc>
                  <a:txBody>
                    <a:bodyPr/>
                    <a:lstStyle/>
                    <a:p>
                      <a:endParaRPr lang="en-US" sz="2000" dirty="0"/>
                    </a:p>
                  </a:txBody>
                  <a:tcPr/>
                </a:tc>
                <a:tc>
                  <a:txBody>
                    <a:bodyPr/>
                    <a:lstStyle/>
                    <a:p>
                      <a:r>
                        <a:rPr lang="en-US" sz="2400" dirty="0" smtClean="0"/>
                        <a:t>Corruption</a:t>
                      </a:r>
                      <a:endParaRPr lang="en-US" sz="2400" dirty="0"/>
                    </a:p>
                  </a:txBody>
                  <a:tcPr/>
                </a:tc>
              </a:tr>
              <a:tr h="370840">
                <a:tc>
                  <a:txBody>
                    <a:bodyPr/>
                    <a:lstStyle/>
                    <a:p>
                      <a:endParaRPr lang="en-US" sz="2000"/>
                    </a:p>
                  </a:txBody>
                  <a:tcPr/>
                </a:tc>
                <a:tc>
                  <a:txBody>
                    <a:bodyPr/>
                    <a:lstStyle/>
                    <a:p>
                      <a:endParaRPr lang="en-US" sz="2400" dirty="0"/>
                    </a:p>
                  </a:txBody>
                  <a:tcPr/>
                </a:tc>
              </a:tr>
              <a:tr h="370840">
                <a:tc>
                  <a:txBody>
                    <a:bodyPr/>
                    <a:lstStyle/>
                    <a:p>
                      <a:endParaRPr lang="en-US" sz="2000"/>
                    </a:p>
                  </a:txBody>
                  <a:tcPr/>
                </a:tc>
                <a:tc>
                  <a:txBody>
                    <a:bodyPr/>
                    <a:lstStyle/>
                    <a:p>
                      <a:endParaRPr lang="en-US" sz="2400" dirty="0"/>
                    </a:p>
                  </a:txBody>
                  <a:tcPr/>
                </a:tc>
              </a:tr>
              <a:tr h="370840">
                <a:tc>
                  <a:txBody>
                    <a:bodyPr/>
                    <a:lstStyle/>
                    <a:p>
                      <a:endParaRPr lang="en-US" sz="2000"/>
                    </a:p>
                  </a:txBody>
                  <a:tcPr/>
                </a:tc>
                <a:tc>
                  <a:txBody>
                    <a:bodyPr/>
                    <a:lstStyle/>
                    <a:p>
                      <a:endParaRPr lang="en-US" sz="2400" dirty="0"/>
                    </a:p>
                  </a:txBody>
                  <a:tcPr/>
                </a:tc>
              </a:tr>
            </a:tbl>
          </a:graphicData>
        </a:graphic>
      </p:graphicFrame>
    </p:spTree>
    <p:extLst>
      <p:ext uri="{BB962C8B-B14F-4D97-AF65-F5344CB8AC3E}">
        <p14:creationId xmlns:p14="http://schemas.microsoft.com/office/powerpoint/2010/main" val="38231336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algn="ctr"/>
            <a:r>
              <a:rPr lang="en-US" dirty="0" smtClean="0"/>
              <a:t>What the experts say – Example 1</a:t>
            </a:r>
            <a:endParaRPr lang="en-US" dirty="0"/>
          </a:p>
        </p:txBody>
      </p:sp>
      <p:sp>
        <p:nvSpPr>
          <p:cNvPr id="4" name="Subtitle 3"/>
          <p:cNvSpPr>
            <a:spLocks noGrp="1"/>
          </p:cNvSpPr>
          <p:nvPr>
            <p:ph type="subTitle" idx="1"/>
          </p:nvPr>
        </p:nvSpPr>
        <p:spPr>
          <a:xfrm>
            <a:off x="4276725" y="1295400"/>
            <a:ext cx="4876800" cy="2332946"/>
          </a:xfrm>
        </p:spPr>
        <p:txBody>
          <a:bodyPr/>
          <a:lstStyle/>
          <a:p>
            <a:r>
              <a:rPr lang="en-US" sz="2800" dirty="0" smtClean="0"/>
              <a:t>“The problem </a:t>
            </a:r>
            <a:r>
              <a:rPr lang="en-US" sz="2800" b="1" dirty="0" smtClean="0"/>
              <a:t>demands a solution </a:t>
            </a:r>
            <a:r>
              <a:rPr lang="en-US" sz="2800" dirty="0" smtClean="0"/>
              <a:t>with a clear framework and a strong backbone. ... The essential backbone is a rising price on carbon....” (p205)</a:t>
            </a:r>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838200"/>
            <a:ext cx="3826225" cy="5486400"/>
          </a:xfrm>
          <a:prstGeom prst="rect">
            <a:avLst/>
          </a:prstGeom>
        </p:spPr>
      </p:pic>
      <p:sp>
        <p:nvSpPr>
          <p:cNvPr id="6" name="TextBox 5"/>
          <p:cNvSpPr txBox="1"/>
          <p:nvPr/>
        </p:nvSpPr>
        <p:spPr>
          <a:xfrm>
            <a:off x="5137830" y="4561897"/>
            <a:ext cx="2737352" cy="83099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4800" b="1" spc="300" dirty="0" smtClean="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rPr>
              <a:t>Intuition</a:t>
            </a:r>
            <a:endParaRPr lang="en-US" sz="4800" b="1" spc="300" dirty="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endParaRPr>
          </a:p>
        </p:txBody>
      </p:sp>
    </p:spTree>
    <p:extLst>
      <p:ext uri="{BB962C8B-B14F-4D97-AF65-F5344CB8AC3E}">
        <p14:creationId xmlns:p14="http://schemas.microsoft.com/office/powerpoint/2010/main" val="20052541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algn="ctr"/>
            <a:r>
              <a:rPr lang="en-US" dirty="0"/>
              <a:t>What the experts </a:t>
            </a:r>
            <a:r>
              <a:rPr lang="en-US" dirty="0" smtClean="0"/>
              <a:t>say – Example 2</a:t>
            </a:r>
            <a:endParaRPr lang="en-US" dirty="0"/>
          </a:p>
        </p:txBody>
      </p:sp>
      <p:sp>
        <p:nvSpPr>
          <p:cNvPr id="4" name="Subtitle 3"/>
          <p:cNvSpPr>
            <a:spLocks noGrp="1"/>
          </p:cNvSpPr>
          <p:nvPr>
            <p:ph type="subTitle" idx="1"/>
          </p:nvPr>
        </p:nvSpPr>
        <p:spPr>
          <a:xfrm>
            <a:off x="4038600" y="685800"/>
            <a:ext cx="5029200" cy="4451092"/>
          </a:xfrm>
        </p:spPr>
        <p:txBody>
          <a:bodyPr/>
          <a:lstStyle/>
          <a:p>
            <a:r>
              <a:rPr lang="en-US" sz="2800" dirty="0" smtClean="0"/>
              <a:t>“This book employs the </a:t>
            </a:r>
            <a:r>
              <a:rPr lang="en-US" sz="2800" b="1" dirty="0" smtClean="0"/>
              <a:t>comparative method </a:t>
            </a:r>
            <a:r>
              <a:rPr lang="en-US" sz="2800" dirty="0" smtClean="0"/>
              <a:t>to understand societal collapses to which environmental problems contribute. ... Only from the weight of evidence provided by a comparative study of many societies with different outcomes can one hope to reach convincing conclusions.” (pp18-19)</a:t>
            </a:r>
            <a:endParaRPr lang="en-US" sz="2800" dirty="0"/>
          </a:p>
        </p:txBody>
      </p:sp>
      <p:sp>
        <p:nvSpPr>
          <p:cNvPr id="6" name="TextBox 5"/>
          <p:cNvSpPr txBox="1"/>
          <p:nvPr/>
        </p:nvSpPr>
        <p:spPr>
          <a:xfrm>
            <a:off x="4606075" y="5181600"/>
            <a:ext cx="3590598" cy="1311128"/>
          </a:xfrm>
          <a:prstGeom prst="rect">
            <a:avLst/>
          </a:prstGeom>
          <a:noFill/>
          <a:effectLst>
            <a:outerShdw blurRad="50800" dist="38100" dir="2700000" algn="tl" rotWithShape="0">
              <a:prstClr val="black">
                <a:alpha val="40000"/>
              </a:prstClr>
            </a:outerShdw>
          </a:effectLst>
        </p:spPr>
        <p:txBody>
          <a:bodyPr wrap="none" rtlCol="0">
            <a:spAutoFit/>
          </a:bodyPr>
          <a:lstStyle/>
          <a:p>
            <a:pPr algn="ctr">
              <a:lnSpc>
                <a:spcPct val="90000"/>
              </a:lnSpc>
            </a:pPr>
            <a:r>
              <a:rPr lang="en-US" sz="4400" b="1" spc="300" dirty="0" smtClean="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rPr>
              <a:t>Comparative</a:t>
            </a:r>
            <a:br>
              <a:rPr lang="en-US" sz="4400" b="1" spc="300" dirty="0" smtClean="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rPr>
            </a:br>
            <a:r>
              <a:rPr lang="en-US" sz="4400" b="1" spc="300" dirty="0" smtClean="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rPr>
              <a:t>Method</a:t>
            </a:r>
            <a:endParaRPr lang="en-US" sz="4400" b="1" spc="300" dirty="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049" y="838200"/>
            <a:ext cx="3605951" cy="5531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18874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algn="ctr"/>
            <a:r>
              <a:rPr lang="en-US" dirty="0"/>
              <a:t>What the experts </a:t>
            </a:r>
            <a:r>
              <a:rPr lang="en-US" dirty="0" smtClean="0"/>
              <a:t>say – </a:t>
            </a:r>
            <a:r>
              <a:rPr lang="en-US" dirty="0"/>
              <a:t>Example 3</a:t>
            </a:r>
          </a:p>
        </p:txBody>
      </p:sp>
      <p:sp>
        <p:nvSpPr>
          <p:cNvPr id="4" name="Subtitle 3"/>
          <p:cNvSpPr>
            <a:spLocks noGrp="1"/>
          </p:cNvSpPr>
          <p:nvPr>
            <p:ph type="subTitle" idx="1"/>
          </p:nvPr>
        </p:nvSpPr>
        <p:spPr>
          <a:xfrm>
            <a:off x="4038600" y="762000"/>
            <a:ext cx="4876800" cy="1631216"/>
          </a:xfrm>
        </p:spPr>
        <p:txBody>
          <a:bodyPr/>
          <a:lstStyle/>
          <a:p>
            <a:r>
              <a:rPr lang="en-US" sz="2000" dirty="0" smtClean="0"/>
              <a:t>[The founders of the field of sociology] viewed themselves as not only scientists but also social engineers, whose aim was to apply the knowledge of their discipline to solving social problems.... (p331)</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4661" r="1942"/>
          <a:stretch/>
        </p:blipFill>
        <p:spPr>
          <a:xfrm>
            <a:off x="228600" y="838201"/>
            <a:ext cx="3352800" cy="4782124"/>
          </a:xfrm>
          <a:prstGeom prst="rect">
            <a:avLst/>
          </a:prstGeom>
        </p:spPr>
      </p:pic>
      <p:sp>
        <p:nvSpPr>
          <p:cNvPr id="7" name="TextBox 6"/>
          <p:cNvSpPr txBox="1"/>
          <p:nvPr/>
        </p:nvSpPr>
        <p:spPr>
          <a:xfrm>
            <a:off x="255992" y="5707559"/>
            <a:ext cx="8659408"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400" b="1" spc="300" dirty="0" smtClean="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rPr>
              <a:t>Intuition and Design Principles</a:t>
            </a:r>
            <a:endParaRPr lang="en-US" sz="4400" b="1" spc="300" dirty="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endParaRPr>
          </a:p>
        </p:txBody>
      </p:sp>
      <p:sp>
        <p:nvSpPr>
          <p:cNvPr id="8" name="Subtitle 3"/>
          <p:cNvSpPr txBox="1">
            <a:spLocks/>
          </p:cNvSpPr>
          <p:nvPr/>
        </p:nvSpPr>
        <p:spPr>
          <a:xfrm>
            <a:off x="4038600" y="2438400"/>
            <a:ext cx="4876800" cy="1631216"/>
          </a:xfrm>
          <a:prstGeom prst="rect">
            <a:avLst/>
          </a:prstGeom>
        </p:spPr>
        <p:txBody>
          <a:bodyPr wrap="square">
            <a:spAutoFit/>
          </a:bodyPr>
          <a:lstStyle>
            <a:lvl1pPr marL="0" indent="0" algn="l" defTabSz="914400" rtl="0" eaLnBrk="1" latinLnBrk="0" hangingPunct="1">
              <a:spcBef>
                <a:spcPct val="20000"/>
              </a:spcBef>
              <a:buFont typeface="Arial" pitchFamily="34" charset="0"/>
              <a:buNone/>
              <a:defRPr sz="3200" kern="1200" baseline="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dirty="0" smtClean="0"/>
              <a:t>“[The problem to solve] is how </a:t>
            </a:r>
            <a:r>
              <a:rPr lang="en-US" sz="2000" dirty="0"/>
              <a:t>to </a:t>
            </a:r>
            <a:r>
              <a:rPr lang="en-US" sz="2000" dirty="0" smtClean="0"/>
              <a:t>best use representative political systems, especially in relation to corporate activities, so that the results of planning truly serve the interests of citizens.” (p337)</a:t>
            </a:r>
          </a:p>
        </p:txBody>
      </p:sp>
      <p:sp>
        <p:nvSpPr>
          <p:cNvPr id="9" name="Subtitle 3"/>
          <p:cNvSpPr txBox="1">
            <a:spLocks/>
          </p:cNvSpPr>
          <p:nvPr/>
        </p:nvSpPr>
        <p:spPr>
          <a:xfrm>
            <a:off x="4038600" y="4114800"/>
            <a:ext cx="4876800" cy="1631216"/>
          </a:xfrm>
          <a:prstGeom prst="rect">
            <a:avLst/>
          </a:prstGeom>
        </p:spPr>
        <p:txBody>
          <a:bodyPr wrap="square">
            <a:spAutoFit/>
          </a:bodyPr>
          <a:lstStyle>
            <a:lvl1pPr marL="0" indent="0" algn="l" defTabSz="914400" rtl="0" eaLnBrk="1" latinLnBrk="0" hangingPunct="1">
              <a:spcBef>
                <a:spcPct val="20000"/>
              </a:spcBef>
              <a:buFont typeface="Arial" pitchFamily="34" charset="0"/>
              <a:buNone/>
              <a:defRPr sz="3200" kern="1200" baseline="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4320" indent="-457200"/>
            <a:r>
              <a:rPr lang="en-US" sz="2000" dirty="0" smtClean="0"/>
              <a:t>Approaches: (pp338-339, survey)</a:t>
            </a:r>
            <a:br>
              <a:rPr lang="en-US" sz="2000" dirty="0" smtClean="0"/>
            </a:br>
            <a:r>
              <a:rPr lang="en-US" sz="2000" b="1" dirty="0" smtClean="0"/>
              <a:t>1. Expert driven planning</a:t>
            </a:r>
            <a:br>
              <a:rPr lang="en-US" sz="2000" b="1" dirty="0" smtClean="0"/>
            </a:br>
            <a:r>
              <a:rPr lang="en-US" sz="2000" b="1" dirty="0" smtClean="0"/>
              <a:t>2. Democratic planning</a:t>
            </a:r>
            <a:br>
              <a:rPr lang="en-US" sz="2000" b="1" dirty="0" smtClean="0"/>
            </a:br>
            <a:r>
              <a:rPr lang="en-US" sz="2000" b="1" dirty="0" smtClean="0"/>
              <a:t>3. Community organizing</a:t>
            </a:r>
            <a:r>
              <a:rPr lang="en-US" sz="2000" b="1" dirty="0"/>
              <a:t/>
            </a:r>
            <a:br>
              <a:rPr lang="en-US" sz="2000" b="1" dirty="0"/>
            </a:br>
            <a:r>
              <a:rPr lang="en-US" sz="2000" b="1" dirty="0" smtClean="0"/>
              <a:t>4. Political movements</a:t>
            </a:r>
          </a:p>
        </p:txBody>
      </p:sp>
    </p:spTree>
    <p:extLst>
      <p:ext uri="{BB962C8B-B14F-4D97-AF65-F5344CB8AC3E}">
        <p14:creationId xmlns:p14="http://schemas.microsoft.com/office/powerpoint/2010/main" val="20582937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8" grpId="0" build="p"/>
      <p:bldP spid="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733800"/>
            <a:ext cx="9144000" cy="3163386"/>
          </a:xfrm>
          <a:prstGeom prst="rect">
            <a:avLst/>
          </a:prstGeom>
          <a:solidFill>
            <a:srgbClr val="D6E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35724"/>
            <a:ext cx="9144000" cy="3283131"/>
          </a:xfrm>
          <a:prstGeom prst="rect">
            <a:avLst/>
          </a:prstGeom>
          <a:solidFill>
            <a:srgbClr val="FFF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dirty="0"/>
              <a:t>Social Force Diagram – Example </a:t>
            </a:r>
            <a:r>
              <a:rPr lang="en-US" dirty="0" smtClean="0"/>
              <a:t>2</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089665414"/>
              </p:ext>
            </p:extLst>
          </p:nvPr>
        </p:nvGraphicFramePr>
        <p:xfrm>
          <a:off x="290513" y="1130300"/>
          <a:ext cx="8655050" cy="4905375"/>
        </p:xfrm>
        <a:graphic>
          <a:graphicData uri="http://schemas.openxmlformats.org/presentationml/2006/ole">
            <mc:AlternateContent xmlns:mc="http://schemas.openxmlformats.org/markup-compatibility/2006">
              <mc:Choice xmlns:v="urn:schemas-microsoft-com:vml" Requires="v">
                <p:oleObj spid="_x0000_s6203" name="Visio" r:id="rId3" imgW="6272872" imgH="3554379" progId="Visio.Drawing.11">
                  <p:embed/>
                </p:oleObj>
              </mc:Choice>
              <mc:Fallback>
                <p:oleObj name="Visio" r:id="rId3" imgW="6272872" imgH="3554379" progId="Visio.Drawing.11">
                  <p:embed/>
                  <p:pic>
                    <p:nvPicPr>
                      <p:cNvPr id="0" name=""/>
                      <p:cNvPicPr/>
                      <p:nvPr/>
                    </p:nvPicPr>
                    <p:blipFill>
                      <a:blip r:embed="rId4"/>
                      <a:stretch>
                        <a:fillRect/>
                      </a:stretch>
                    </p:blipFill>
                    <p:spPr>
                      <a:xfrm>
                        <a:off x="290513" y="1130300"/>
                        <a:ext cx="8655050" cy="4905375"/>
                      </a:xfrm>
                      <a:prstGeom prst="rect">
                        <a:avLst/>
                      </a:prstGeom>
                    </p:spPr>
                  </p:pic>
                </p:oleObj>
              </mc:Fallback>
            </mc:AlternateContent>
          </a:graphicData>
        </a:graphic>
      </p:graphicFrame>
    </p:spTree>
    <p:extLst>
      <p:ext uri="{BB962C8B-B14F-4D97-AF65-F5344CB8AC3E}">
        <p14:creationId xmlns:p14="http://schemas.microsoft.com/office/powerpoint/2010/main" val="22257759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6200" y="6096000"/>
            <a:ext cx="1676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9584" y="151365"/>
            <a:ext cx="8922013" cy="6401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10304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Present methods are not working </a:t>
            </a:r>
            <a:br>
              <a:rPr lang="en-US" dirty="0" smtClean="0"/>
            </a:br>
            <a:r>
              <a:rPr lang="en-US" dirty="0" smtClean="0"/>
              <a:t>because they do not resolve root causes</a:t>
            </a:r>
            <a:endParaRPr lang="en-US" dirty="0"/>
          </a:p>
        </p:txBody>
      </p:sp>
      <p:sp>
        <p:nvSpPr>
          <p:cNvPr id="6" name="Subtitle 5"/>
          <p:cNvSpPr>
            <a:spLocks noGrp="1"/>
          </p:cNvSpPr>
          <p:nvPr>
            <p:ph type="subTitle" idx="1"/>
          </p:nvPr>
        </p:nvSpPr>
        <p:spPr/>
        <p:txBody>
          <a:bodyPr/>
          <a:lstStyle/>
          <a:p>
            <a:r>
              <a:rPr lang="en-US" dirty="0" smtClean="0"/>
              <a:t> </a:t>
            </a:r>
            <a:endParaRPr lang="en-US" dirty="0"/>
          </a:p>
        </p:txBody>
      </p:sp>
      <p:grpSp>
        <p:nvGrpSpPr>
          <p:cNvPr id="3" name="Group 2"/>
          <p:cNvGrpSpPr/>
          <p:nvPr/>
        </p:nvGrpSpPr>
        <p:grpSpPr>
          <a:xfrm>
            <a:off x="1498600" y="1143000"/>
            <a:ext cx="6121400" cy="4419600"/>
            <a:chOff x="1498600" y="1143000"/>
            <a:chExt cx="6121400" cy="441960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8600" y="1143000"/>
              <a:ext cx="5892800" cy="4419600"/>
            </a:xfrm>
            <a:prstGeom prst="rect">
              <a:avLst/>
            </a:prstGeom>
          </p:spPr>
        </p:pic>
        <p:sp>
          <p:nvSpPr>
            <p:cNvPr id="9" name="Rectangle 8"/>
            <p:cNvSpPr/>
            <p:nvPr/>
          </p:nvSpPr>
          <p:spPr>
            <a:xfrm>
              <a:off x="7010400" y="1143000"/>
              <a:ext cx="609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Rectangle 4"/>
          <p:cNvSpPr/>
          <p:nvPr/>
        </p:nvSpPr>
        <p:spPr>
          <a:xfrm>
            <a:off x="566477" y="5006370"/>
            <a:ext cx="7907421" cy="784830"/>
          </a:xfrm>
          <a:prstGeom prst="rect">
            <a:avLst/>
          </a:prstGeom>
          <a:solidFill>
            <a:schemeClr val="bg1"/>
          </a:solidFill>
        </p:spPr>
        <p:txBody>
          <a:bodyPr wrap="none" tIns="182880">
            <a:spAutoFit/>
          </a:bodyPr>
          <a:lstStyle/>
          <a:p>
            <a:pPr algn="ctr"/>
            <a:r>
              <a:rPr lang="en-US" sz="3600" dirty="0">
                <a:solidFill>
                  <a:srgbClr val="C00000"/>
                </a:solidFill>
              </a:rPr>
              <a:t>All problems arise from their root causes.</a:t>
            </a:r>
          </a:p>
        </p:txBody>
      </p:sp>
    </p:spTree>
    <p:extLst>
      <p:ext uri="{BB962C8B-B14F-4D97-AF65-F5344CB8AC3E}">
        <p14:creationId xmlns:p14="http://schemas.microsoft.com/office/powerpoint/2010/main" val="38360059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n-lt"/>
              </a:rPr>
              <a:t>Root cause analysis works for business problems</a:t>
            </a:r>
            <a:endParaRPr lang="en-US" sz="3400" dirty="0">
              <a:latin typeface="+mn-lt"/>
            </a:endParaRPr>
          </a:p>
        </p:txBody>
      </p:sp>
      <p:sp>
        <p:nvSpPr>
          <p:cNvPr id="4" name="Subtitle 3"/>
          <p:cNvSpPr>
            <a:spLocks noGrp="1"/>
          </p:cNvSpPr>
          <p:nvPr>
            <p:ph type="subTitle" idx="1"/>
          </p:nvPr>
        </p:nvSpPr>
        <p:spPr/>
        <p:txBody>
          <a:bodyPr/>
          <a:lstStyle/>
          <a:p>
            <a:pPr algn="ctr"/>
            <a:r>
              <a:rPr lang="en-US" dirty="0" smtClean="0"/>
              <a:t> </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133" y="685800"/>
            <a:ext cx="8466667" cy="6096000"/>
          </a:xfrm>
          <a:prstGeom prst="rect">
            <a:avLst/>
          </a:prstGeom>
        </p:spPr>
      </p:pic>
    </p:spTree>
    <p:extLst>
      <p:ext uri="{BB962C8B-B14F-4D97-AF65-F5344CB8AC3E}">
        <p14:creationId xmlns:p14="http://schemas.microsoft.com/office/powerpoint/2010/main" val="31617155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root cause analysis can work for business problems, it can work for social problems</a:t>
            </a:r>
          </a:p>
        </p:txBody>
      </p:sp>
      <p:grpSp>
        <p:nvGrpSpPr>
          <p:cNvPr id="3" name="Group 2"/>
          <p:cNvGrpSpPr/>
          <p:nvPr/>
        </p:nvGrpSpPr>
        <p:grpSpPr>
          <a:xfrm>
            <a:off x="1498600" y="1143000"/>
            <a:ext cx="6121400" cy="4419600"/>
            <a:chOff x="1498600" y="1143000"/>
            <a:chExt cx="6121400" cy="441960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8600" y="1143000"/>
              <a:ext cx="5892800" cy="4419600"/>
            </a:xfrm>
            <a:prstGeom prst="rect">
              <a:avLst/>
            </a:prstGeom>
          </p:spPr>
        </p:pic>
        <p:sp>
          <p:nvSpPr>
            <p:cNvPr id="9" name="Rectangle 8"/>
            <p:cNvSpPr/>
            <p:nvPr/>
          </p:nvSpPr>
          <p:spPr>
            <a:xfrm>
              <a:off x="7010400" y="1143000"/>
              <a:ext cx="609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Rectangle 4"/>
          <p:cNvSpPr/>
          <p:nvPr/>
        </p:nvSpPr>
        <p:spPr>
          <a:xfrm>
            <a:off x="277361" y="4916269"/>
            <a:ext cx="8485656" cy="723275"/>
          </a:xfrm>
          <a:prstGeom prst="rect">
            <a:avLst/>
          </a:prstGeom>
          <a:solidFill>
            <a:schemeClr val="bg1"/>
          </a:solidFill>
        </p:spPr>
        <p:txBody>
          <a:bodyPr wrap="none" tIns="182880">
            <a:spAutoFit/>
          </a:bodyPr>
          <a:lstStyle/>
          <a:p>
            <a:pPr algn="ctr"/>
            <a:r>
              <a:rPr lang="en-US" sz="3200" dirty="0" smtClean="0">
                <a:solidFill>
                  <a:srgbClr val="C00000"/>
                </a:solidFill>
              </a:rPr>
              <a:t>Because all </a:t>
            </a:r>
            <a:r>
              <a:rPr lang="en-US" sz="3200" dirty="0">
                <a:solidFill>
                  <a:srgbClr val="C00000"/>
                </a:solidFill>
              </a:rPr>
              <a:t>problems arise from their root causes.</a:t>
            </a:r>
          </a:p>
        </p:txBody>
      </p:sp>
    </p:spTree>
    <p:extLst>
      <p:ext uri="{BB962C8B-B14F-4D97-AF65-F5344CB8AC3E}">
        <p14:creationId xmlns:p14="http://schemas.microsoft.com/office/powerpoint/2010/main" val="383122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a knowledge gap</a:t>
            </a:r>
            <a:endParaRPr lang="en-US" dirty="0"/>
          </a:p>
        </p:txBody>
      </p:sp>
      <p:sp>
        <p:nvSpPr>
          <p:cNvPr id="5" name="Subtitle 4"/>
          <p:cNvSpPr>
            <a:spLocks noGrp="1"/>
          </p:cNvSpPr>
          <p:nvPr>
            <p:ph type="subTitle" idx="1"/>
          </p:nvPr>
        </p:nvSpPr>
        <p:spPr>
          <a:xfrm>
            <a:off x="1219200" y="838200"/>
            <a:ext cx="6705600" cy="830997"/>
          </a:xfrm>
        </p:spPr>
        <p:txBody>
          <a:bodyPr/>
          <a:lstStyle/>
          <a:p>
            <a:r>
              <a:rPr lang="en-US" sz="2400" dirty="0"/>
              <a:t>We need a </a:t>
            </a:r>
            <a:r>
              <a:rPr lang="en-US" sz="2400" dirty="0" smtClean="0"/>
              <a:t>method for solving </a:t>
            </a:r>
            <a:r>
              <a:rPr lang="en-US" sz="2400" b="1" dirty="0" smtClean="0"/>
              <a:t>social</a:t>
            </a:r>
            <a:r>
              <a:rPr lang="en-US" sz="2400" dirty="0" smtClean="0"/>
              <a:t> </a:t>
            </a:r>
            <a:r>
              <a:rPr lang="en-US" sz="2400" b="1" dirty="0" smtClean="0"/>
              <a:t>problems</a:t>
            </a:r>
            <a:r>
              <a:rPr lang="en-US" sz="2400" dirty="0" smtClean="0"/>
              <a:t> </a:t>
            </a:r>
            <a:br>
              <a:rPr lang="en-US" sz="2400" dirty="0" smtClean="0"/>
            </a:br>
            <a:r>
              <a:rPr lang="en-US" sz="2400" dirty="0" smtClean="0"/>
              <a:t>based </a:t>
            </a:r>
            <a:r>
              <a:rPr lang="en-US" sz="2400" dirty="0"/>
              <a:t>on </a:t>
            </a:r>
            <a:r>
              <a:rPr lang="en-US" sz="2400" b="1" dirty="0"/>
              <a:t>root cause analysis</a:t>
            </a:r>
            <a:r>
              <a:rPr lang="en-US" sz="2400" dirty="0" smtClean="0"/>
              <a:t>.</a:t>
            </a:r>
            <a:endParaRPr lang="en-US" sz="2400" dirty="0"/>
          </a:p>
        </p:txBody>
      </p:sp>
      <p:grpSp>
        <p:nvGrpSpPr>
          <p:cNvPr id="4" name="Group 3"/>
          <p:cNvGrpSpPr/>
          <p:nvPr/>
        </p:nvGrpSpPr>
        <p:grpSpPr>
          <a:xfrm>
            <a:off x="1295400" y="1828800"/>
            <a:ext cx="6553200" cy="4267200"/>
            <a:chOff x="1295400" y="1676400"/>
            <a:chExt cx="6553200" cy="4267200"/>
          </a:xfrm>
        </p:grpSpPr>
        <p:sp>
          <p:nvSpPr>
            <p:cNvPr id="18" name="Rectangle 17"/>
            <p:cNvSpPr/>
            <p:nvPr/>
          </p:nvSpPr>
          <p:spPr>
            <a:xfrm>
              <a:off x="1295400" y="1676400"/>
              <a:ext cx="6553200" cy="426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4876800" y="2057400"/>
              <a:ext cx="2447926" cy="3429000"/>
              <a:chOff x="6010274" y="1905000"/>
              <a:chExt cx="2447926" cy="3429000"/>
            </a:xfrm>
          </p:grpSpPr>
          <p:sp>
            <p:nvSpPr>
              <p:cNvPr id="7" name="Rectangle 6"/>
              <p:cNvSpPr/>
              <p:nvPr/>
            </p:nvSpPr>
            <p:spPr>
              <a:xfrm>
                <a:off x="6010274" y="1905000"/>
                <a:ext cx="2447925"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3200" dirty="0" smtClean="0"/>
                  <a:t>Symptoms</a:t>
                </a:r>
                <a:endParaRPr lang="en-US" sz="3200" dirty="0"/>
              </a:p>
            </p:txBody>
          </p:sp>
          <p:sp>
            <p:nvSpPr>
              <p:cNvPr id="8" name="Rectangle 7"/>
              <p:cNvSpPr/>
              <p:nvPr/>
            </p:nvSpPr>
            <p:spPr>
              <a:xfrm>
                <a:off x="6019800" y="3124200"/>
                <a:ext cx="2438400" cy="990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3200" dirty="0" smtClean="0"/>
                  <a:t>Intermediate Causes</a:t>
                </a:r>
                <a:endParaRPr lang="en-US" sz="3200" dirty="0"/>
              </a:p>
            </p:txBody>
          </p:sp>
          <p:sp>
            <p:nvSpPr>
              <p:cNvPr id="9" name="Rectangle 8"/>
              <p:cNvSpPr/>
              <p:nvPr/>
            </p:nvSpPr>
            <p:spPr>
              <a:xfrm>
                <a:off x="6010275" y="4724400"/>
                <a:ext cx="2447924"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3200" dirty="0" smtClean="0"/>
                  <a:t>Root Causes</a:t>
                </a:r>
                <a:endParaRPr lang="en-US" sz="3200" dirty="0"/>
              </a:p>
            </p:txBody>
          </p:sp>
          <p:cxnSp>
            <p:nvCxnSpPr>
              <p:cNvPr id="11" name="Straight Arrow Connector 10"/>
              <p:cNvCxnSpPr>
                <a:stCxn id="8" idx="0"/>
                <a:endCxn id="7" idx="2"/>
              </p:cNvCxnSpPr>
              <p:nvPr/>
            </p:nvCxnSpPr>
            <p:spPr>
              <a:xfrm flipH="1" flipV="1">
                <a:off x="7234237" y="2514600"/>
                <a:ext cx="4763" cy="6096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9" idx="0"/>
                <a:endCxn id="8" idx="2"/>
              </p:cNvCxnSpPr>
              <p:nvPr/>
            </p:nvCxnSpPr>
            <p:spPr>
              <a:xfrm flipV="1">
                <a:off x="7234237" y="4114800"/>
                <a:ext cx="4763" cy="6096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1828799" y="3276600"/>
              <a:ext cx="2442785" cy="923330"/>
            </a:xfrm>
            <a:prstGeom prst="rect">
              <a:avLst/>
            </a:prstGeom>
            <a:noFill/>
          </p:spPr>
          <p:txBody>
            <a:bodyPr wrap="none" rtlCol="0">
              <a:spAutoFit/>
            </a:bodyPr>
            <a:lstStyle/>
            <a:p>
              <a:r>
                <a:rPr lang="en-US" sz="5400" dirty="0" smtClean="0"/>
                <a:t>Method</a:t>
              </a:r>
              <a:endParaRPr lang="en-US" sz="5400" dirty="0"/>
            </a:p>
          </p:txBody>
        </p:sp>
      </p:grpSp>
    </p:spTree>
    <p:extLst>
      <p:ext uri="{BB962C8B-B14F-4D97-AF65-F5344CB8AC3E}">
        <p14:creationId xmlns:p14="http://schemas.microsoft.com/office/powerpoint/2010/main" val="6681524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t>
            </a:r>
            <a:r>
              <a:rPr lang="en-US" dirty="0" smtClean="0"/>
              <a:t>efinition of root cause</a:t>
            </a:r>
            <a:endParaRPr lang="en-US" dirty="0"/>
          </a:p>
        </p:txBody>
      </p:sp>
      <p:sp>
        <p:nvSpPr>
          <p:cNvPr id="6" name="Subtitle 3"/>
          <p:cNvSpPr>
            <a:spLocks noGrp="1"/>
          </p:cNvSpPr>
          <p:nvPr>
            <p:ph type="subTitle" idx="1"/>
          </p:nvPr>
        </p:nvSpPr>
        <p:spPr>
          <a:xfrm>
            <a:off x="609600" y="914400"/>
            <a:ext cx="7924800" cy="4308872"/>
          </a:xfrm>
          <a:solidFill>
            <a:schemeClr val="accent1">
              <a:lumMod val="20000"/>
              <a:lumOff val="80000"/>
            </a:schemeClr>
          </a:solidFill>
          <a:ln w="12700">
            <a:solidFill>
              <a:schemeClr val="tx1"/>
            </a:solidFill>
          </a:ln>
        </p:spPr>
        <p:txBody>
          <a:bodyPr tIns="182880" bIns="182880"/>
          <a:lstStyle/>
          <a:p>
            <a:pPr marL="571500" indent="-457200">
              <a:spcBef>
                <a:spcPts val="1800"/>
              </a:spcBef>
              <a:buSzPct val="100000"/>
              <a:buFont typeface="+mj-lt"/>
              <a:buAutoNum type="arabicPeriod"/>
            </a:pPr>
            <a:r>
              <a:rPr lang="en-US" sz="2800" spc="-40" dirty="0" smtClean="0"/>
              <a:t>It </a:t>
            </a:r>
            <a:r>
              <a:rPr lang="en-US" sz="2800" spc="-40" dirty="0"/>
              <a:t>is clearly a (or the) major cause of the </a:t>
            </a:r>
            <a:r>
              <a:rPr lang="en-US" sz="2800" spc="-40" dirty="0" smtClean="0"/>
              <a:t>symptoms</a:t>
            </a:r>
            <a:r>
              <a:rPr lang="en-US" sz="2800" spc="-40" dirty="0"/>
              <a:t>. </a:t>
            </a:r>
          </a:p>
          <a:p>
            <a:pPr marL="571500" indent="-457200">
              <a:spcBef>
                <a:spcPts val="1800"/>
              </a:spcBef>
              <a:buSzPct val="100000"/>
              <a:buFont typeface="+mj-lt"/>
              <a:buAutoNum type="arabicPeriod"/>
            </a:pPr>
            <a:r>
              <a:rPr lang="en-US" sz="2800" spc="-40" dirty="0" smtClean="0"/>
              <a:t>It </a:t>
            </a:r>
            <a:r>
              <a:rPr lang="en-US" sz="2800" spc="-40" dirty="0"/>
              <a:t>has no worthwhile deeper </a:t>
            </a:r>
            <a:r>
              <a:rPr lang="en-US" sz="2800" spc="-40" dirty="0" smtClean="0"/>
              <a:t>cause.</a:t>
            </a:r>
          </a:p>
          <a:p>
            <a:pPr marL="571500" indent="-457200">
              <a:spcBef>
                <a:spcPts val="1800"/>
              </a:spcBef>
              <a:buSzPct val="100000"/>
              <a:buFont typeface="+mj-lt"/>
              <a:buAutoNum type="arabicPeriod"/>
            </a:pPr>
            <a:r>
              <a:rPr lang="en-US" sz="2800" spc="-40" dirty="0" smtClean="0"/>
              <a:t>It can be resolved. </a:t>
            </a:r>
          </a:p>
          <a:p>
            <a:pPr marL="571500" indent="-457200">
              <a:spcBef>
                <a:spcPts val="1800"/>
              </a:spcBef>
              <a:buSzPct val="100000"/>
              <a:buFont typeface="+mj-lt"/>
              <a:buAutoNum type="arabicPeriod"/>
            </a:pPr>
            <a:r>
              <a:rPr lang="en-US" sz="2800" spc="-40" dirty="0" smtClean="0"/>
              <a:t>Its </a:t>
            </a:r>
            <a:r>
              <a:rPr lang="en-US" sz="2800" spc="-40" dirty="0"/>
              <a:t>resolution will not create other equal or bigger problems. Side effects must be considered.</a:t>
            </a:r>
          </a:p>
          <a:p>
            <a:pPr marL="571500" indent="-457200">
              <a:spcBef>
                <a:spcPts val="1800"/>
              </a:spcBef>
              <a:buSzPct val="100000"/>
              <a:buFont typeface="+mj-lt"/>
              <a:buAutoNum type="arabicPeriod"/>
            </a:pPr>
            <a:r>
              <a:rPr lang="en-US" sz="2800" spc="-40" dirty="0" smtClean="0"/>
              <a:t>There </a:t>
            </a:r>
            <a:r>
              <a:rPr lang="en-US" sz="2800" spc="-40" dirty="0"/>
              <a:t>is no better root cause. All plausible </a:t>
            </a:r>
            <a:r>
              <a:rPr lang="en-US" sz="2800" spc="-40" dirty="0" smtClean="0"/>
              <a:t>alternatives </a:t>
            </a:r>
            <a:r>
              <a:rPr lang="en-US" sz="2800" spc="-40" dirty="0"/>
              <a:t>have been considered. </a:t>
            </a:r>
          </a:p>
        </p:txBody>
      </p:sp>
      <p:sp>
        <p:nvSpPr>
          <p:cNvPr id="7" name="TextBox 6"/>
          <p:cNvSpPr txBox="1"/>
          <p:nvPr/>
        </p:nvSpPr>
        <p:spPr>
          <a:xfrm>
            <a:off x="421076" y="5417403"/>
            <a:ext cx="8494324" cy="830997"/>
          </a:xfrm>
          <a:prstGeom prst="rect">
            <a:avLst/>
          </a:prstGeom>
          <a:noFill/>
        </p:spPr>
        <p:txBody>
          <a:bodyPr wrap="square" rtlCol="0">
            <a:spAutoFit/>
          </a:bodyPr>
          <a:lstStyle/>
          <a:p>
            <a:r>
              <a:rPr lang="en-US" sz="2400" b="1" dirty="0" smtClean="0"/>
              <a:t>Resolved</a:t>
            </a:r>
            <a:r>
              <a:rPr lang="en-US" sz="2400" dirty="0" smtClean="0"/>
              <a:t> means </a:t>
            </a:r>
            <a:r>
              <a:rPr lang="en-US" sz="2400" dirty="0"/>
              <a:t>a system’s feedback loop structure is changed such that a root cause force no longer exists or is acceptably </a:t>
            </a:r>
            <a:r>
              <a:rPr lang="en-US" sz="2400" dirty="0" smtClean="0"/>
              <a:t>low.</a:t>
            </a:r>
          </a:p>
        </p:txBody>
      </p:sp>
    </p:spTree>
    <p:extLst>
      <p:ext uri="{BB962C8B-B14F-4D97-AF65-F5344CB8AC3E}">
        <p14:creationId xmlns:p14="http://schemas.microsoft.com/office/powerpoint/2010/main" val="8123685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Root causes are found by asking WHY until you arrive at the root cause </a:t>
            </a:r>
            <a:endParaRPr lang="en-US" dirty="0"/>
          </a:p>
        </p:txBody>
      </p:sp>
      <p:sp>
        <p:nvSpPr>
          <p:cNvPr id="4" name="Subtitle 3"/>
          <p:cNvSpPr>
            <a:spLocks noGrp="1"/>
          </p:cNvSpPr>
          <p:nvPr>
            <p:ph type="subTitle" idx="1"/>
          </p:nvPr>
        </p:nvSpPr>
        <p:spPr>
          <a:xfrm>
            <a:off x="4419600" y="1905000"/>
            <a:ext cx="4419600" cy="3539430"/>
          </a:xfrm>
        </p:spPr>
        <p:txBody>
          <a:bodyPr/>
          <a:lstStyle/>
          <a:p>
            <a:r>
              <a:rPr lang="en-US" dirty="0" smtClean="0"/>
              <a:t>The Five Whys of Kaizen</a:t>
            </a:r>
          </a:p>
          <a:p>
            <a:pPr marL="914400" indent="-514350">
              <a:buAutoNum type="arabicPeriod"/>
            </a:pPr>
            <a:r>
              <a:rPr lang="en-US" dirty="0" smtClean="0"/>
              <a:t>WHY?</a:t>
            </a:r>
          </a:p>
          <a:p>
            <a:pPr marL="914400" indent="-514350">
              <a:buAutoNum type="arabicPeriod"/>
            </a:pPr>
            <a:r>
              <a:rPr lang="en-US" dirty="0" smtClean="0"/>
              <a:t>WHY?</a:t>
            </a:r>
          </a:p>
          <a:p>
            <a:pPr marL="914400" indent="-514350">
              <a:buAutoNum type="arabicPeriod"/>
            </a:pPr>
            <a:r>
              <a:rPr lang="en-US" dirty="0" smtClean="0"/>
              <a:t>WHY?</a:t>
            </a:r>
          </a:p>
          <a:p>
            <a:pPr marL="914400" indent="-514350">
              <a:buAutoNum type="arabicPeriod"/>
            </a:pPr>
            <a:r>
              <a:rPr lang="en-US" dirty="0" smtClean="0"/>
              <a:t>WHY?</a:t>
            </a:r>
          </a:p>
          <a:p>
            <a:pPr marL="914400" indent="-514350">
              <a:buAutoNum type="arabicPeriod"/>
            </a:pPr>
            <a:r>
              <a:rPr lang="en-US" dirty="0" smtClean="0"/>
              <a:t>WHY?</a:t>
            </a:r>
          </a:p>
        </p:txBody>
      </p:sp>
      <p:pic>
        <p:nvPicPr>
          <p:cNvPr id="1026" name="Picture 2" descr="http://ecx.images-amazon.com/images/I/41PUq%2BbD52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31051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5921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AWork\aVideo\08_WorldChange\PowerPoint\Images\JeffersonMemori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583" y="639371"/>
            <a:ext cx="3540417" cy="30540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 y="0"/>
            <a:ext cx="9143998" cy="639762"/>
          </a:xfrm>
        </p:spPr>
        <p:txBody>
          <a:bodyPr/>
          <a:lstStyle/>
          <a:p>
            <a:r>
              <a:rPr lang="en-US" dirty="0"/>
              <a:t>The Jefferson Memorial Erosion </a:t>
            </a:r>
            <a:r>
              <a:rPr lang="en-US" dirty="0" smtClean="0"/>
              <a:t>Problem</a:t>
            </a:r>
            <a:endParaRPr lang="en-US" dirty="0"/>
          </a:p>
        </p:txBody>
      </p:sp>
      <p:sp>
        <p:nvSpPr>
          <p:cNvPr id="5" name="TextBox 4"/>
          <p:cNvSpPr txBox="1"/>
          <p:nvPr/>
        </p:nvSpPr>
        <p:spPr>
          <a:xfrm>
            <a:off x="244869" y="838200"/>
            <a:ext cx="4289829" cy="461665"/>
          </a:xfrm>
          <a:prstGeom prst="rect">
            <a:avLst/>
          </a:prstGeom>
          <a:noFill/>
        </p:spPr>
        <p:txBody>
          <a:bodyPr wrap="none" rtlCol="0">
            <a:spAutoFit/>
          </a:bodyPr>
          <a:lstStyle/>
          <a:p>
            <a:r>
              <a:rPr lang="en-US" sz="2400" dirty="0"/>
              <a:t>1. </a:t>
            </a:r>
            <a:r>
              <a:rPr lang="en-US" sz="2400" dirty="0" smtClean="0"/>
              <a:t>WHY </a:t>
            </a:r>
            <a:r>
              <a:rPr lang="en-US" sz="2400" dirty="0"/>
              <a:t>is the memorial eroding?</a:t>
            </a:r>
          </a:p>
        </p:txBody>
      </p:sp>
      <p:sp>
        <p:nvSpPr>
          <p:cNvPr id="6" name="TextBox 5"/>
          <p:cNvSpPr txBox="1"/>
          <p:nvPr/>
        </p:nvSpPr>
        <p:spPr>
          <a:xfrm>
            <a:off x="854469" y="1176635"/>
            <a:ext cx="4936416" cy="461665"/>
          </a:xfrm>
          <a:prstGeom prst="rect">
            <a:avLst/>
          </a:prstGeom>
          <a:noFill/>
        </p:spPr>
        <p:txBody>
          <a:bodyPr wrap="none" rtlCol="0">
            <a:spAutoFit/>
          </a:bodyPr>
          <a:lstStyle/>
          <a:p>
            <a:r>
              <a:rPr lang="en-US" sz="2400" dirty="0">
                <a:solidFill>
                  <a:srgbClr val="0066FF"/>
                </a:solidFill>
              </a:rPr>
              <a:t>Because </a:t>
            </a:r>
            <a:r>
              <a:rPr lang="en-US" sz="2400" dirty="0" smtClean="0">
                <a:solidFill>
                  <a:srgbClr val="0066FF"/>
                </a:solidFill>
              </a:rPr>
              <a:t>it’s </a:t>
            </a:r>
            <a:r>
              <a:rPr lang="en-US" sz="2400" dirty="0">
                <a:solidFill>
                  <a:srgbClr val="0066FF"/>
                </a:solidFill>
              </a:rPr>
              <a:t>being washed </a:t>
            </a:r>
            <a:r>
              <a:rPr lang="en-US" sz="2400" dirty="0" smtClean="0">
                <a:solidFill>
                  <a:srgbClr val="0066FF"/>
                </a:solidFill>
              </a:rPr>
              <a:t>frequently.</a:t>
            </a:r>
            <a:endParaRPr lang="en-US" sz="2400" dirty="0">
              <a:solidFill>
                <a:srgbClr val="0066FF"/>
              </a:solidFill>
            </a:endParaRPr>
          </a:p>
        </p:txBody>
      </p:sp>
      <p:sp>
        <p:nvSpPr>
          <p:cNvPr id="7" name="TextBox 6"/>
          <p:cNvSpPr txBox="1"/>
          <p:nvPr/>
        </p:nvSpPr>
        <p:spPr>
          <a:xfrm>
            <a:off x="244869" y="1600200"/>
            <a:ext cx="4909549" cy="461665"/>
          </a:xfrm>
          <a:prstGeom prst="rect">
            <a:avLst/>
          </a:prstGeom>
          <a:noFill/>
        </p:spPr>
        <p:txBody>
          <a:bodyPr wrap="none" rtlCol="0">
            <a:spAutoFit/>
          </a:bodyPr>
          <a:lstStyle/>
          <a:p>
            <a:r>
              <a:rPr lang="en-US" sz="2400" dirty="0"/>
              <a:t>2. </a:t>
            </a:r>
            <a:r>
              <a:rPr lang="en-US" sz="2400" dirty="0" smtClean="0"/>
              <a:t>WHY </a:t>
            </a:r>
            <a:r>
              <a:rPr lang="en-US" sz="2400" dirty="0"/>
              <a:t>is it being washed frequently</a:t>
            </a:r>
            <a:r>
              <a:rPr lang="en-US" sz="2400" dirty="0" smtClean="0"/>
              <a:t>?</a:t>
            </a:r>
            <a:endParaRPr lang="en-US" sz="2400" dirty="0"/>
          </a:p>
        </p:txBody>
      </p:sp>
      <p:sp>
        <p:nvSpPr>
          <p:cNvPr id="8" name="TextBox 7"/>
          <p:cNvSpPr txBox="1"/>
          <p:nvPr/>
        </p:nvSpPr>
        <p:spPr>
          <a:xfrm>
            <a:off x="854469" y="1900535"/>
            <a:ext cx="3451522" cy="461665"/>
          </a:xfrm>
          <a:prstGeom prst="rect">
            <a:avLst/>
          </a:prstGeom>
          <a:noFill/>
        </p:spPr>
        <p:txBody>
          <a:bodyPr wrap="none" rtlCol="0">
            <a:spAutoFit/>
          </a:bodyPr>
          <a:lstStyle/>
          <a:p>
            <a:r>
              <a:rPr lang="en-US" sz="2400" dirty="0">
                <a:solidFill>
                  <a:srgbClr val="0066FF"/>
                </a:solidFill>
              </a:rPr>
              <a:t>To remove bird </a:t>
            </a:r>
            <a:r>
              <a:rPr lang="en-US" sz="2400" dirty="0" smtClean="0">
                <a:solidFill>
                  <a:srgbClr val="0066FF"/>
                </a:solidFill>
              </a:rPr>
              <a:t>droppings.</a:t>
            </a:r>
            <a:endParaRPr lang="en-US" sz="2400" dirty="0">
              <a:solidFill>
                <a:srgbClr val="0066FF"/>
              </a:solidFill>
            </a:endParaRPr>
          </a:p>
        </p:txBody>
      </p:sp>
      <p:sp>
        <p:nvSpPr>
          <p:cNvPr id="9" name="TextBox 8"/>
          <p:cNvSpPr txBox="1"/>
          <p:nvPr/>
        </p:nvSpPr>
        <p:spPr>
          <a:xfrm>
            <a:off x="244869" y="2362200"/>
            <a:ext cx="4833759" cy="461665"/>
          </a:xfrm>
          <a:prstGeom prst="rect">
            <a:avLst/>
          </a:prstGeom>
          <a:noFill/>
        </p:spPr>
        <p:txBody>
          <a:bodyPr wrap="none" rtlCol="0">
            <a:spAutoFit/>
          </a:bodyPr>
          <a:lstStyle/>
          <a:p>
            <a:r>
              <a:rPr lang="en-US" sz="2400" dirty="0"/>
              <a:t>3. </a:t>
            </a:r>
            <a:r>
              <a:rPr lang="en-US" sz="2400" dirty="0" smtClean="0"/>
              <a:t>WHY </a:t>
            </a:r>
            <a:r>
              <a:rPr lang="en-US" sz="2400" dirty="0"/>
              <a:t>are </a:t>
            </a:r>
            <a:r>
              <a:rPr lang="en-US" sz="2400" dirty="0" smtClean="0"/>
              <a:t>the bird droppings there?</a:t>
            </a:r>
            <a:endParaRPr lang="en-US" sz="2400" dirty="0"/>
          </a:p>
        </p:txBody>
      </p:sp>
      <p:sp>
        <p:nvSpPr>
          <p:cNvPr id="10" name="TextBox 9"/>
          <p:cNvSpPr txBox="1"/>
          <p:nvPr/>
        </p:nvSpPr>
        <p:spPr>
          <a:xfrm>
            <a:off x="854469" y="2662535"/>
            <a:ext cx="4047455" cy="461665"/>
          </a:xfrm>
          <a:prstGeom prst="rect">
            <a:avLst/>
          </a:prstGeom>
          <a:noFill/>
        </p:spPr>
        <p:txBody>
          <a:bodyPr wrap="none" rtlCol="0">
            <a:spAutoFit/>
          </a:bodyPr>
          <a:lstStyle/>
          <a:p>
            <a:r>
              <a:rPr lang="en-US" sz="2400" dirty="0">
                <a:solidFill>
                  <a:srgbClr val="0066FF"/>
                </a:solidFill>
              </a:rPr>
              <a:t>Because </a:t>
            </a:r>
            <a:r>
              <a:rPr lang="en-US" sz="2400" dirty="0" smtClean="0">
                <a:solidFill>
                  <a:srgbClr val="0066FF"/>
                </a:solidFill>
              </a:rPr>
              <a:t>lots of birds are there.</a:t>
            </a:r>
            <a:endParaRPr lang="en-US" sz="2400" dirty="0">
              <a:solidFill>
                <a:srgbClr val="0066FF"/>
              </a:solidFill>
            </a:endParaRPr>
          </a:p>
        </p:txBody>
      </p:sp>
      <p:sp>
        <p:nvSpPr>
          <p:cNvPr id="11" name="TextBox 10"/>
          <p:cNvSpPr txBox="1"/>
          <p:nvPr/>
        </p:nvSpPr>
        <p:spPr>
          <a:xfrm>
            <a:off x="244869" y="3124200"/>
            <a:ext cx="4259115" cy="461665"/>
          </a:xfrm>
          <a:prstGeom prst="rect">
            <a:avLst/>
          </a:prstGeom>
          <a:noFill/>
        </p:spPr>
        <p:txBody>
          <a:bodyPr wrap="none" rtlCol="0">
            <a:spAutoFit/>
          </a:bodyPr>
          <a:lstStyle/>
          <a:p>
            <a:r>
              <a:rPr lang="en-US" sz="2400" dirty="0"/>
              <a:t>4</a:t>
            </a:r>
            <a:r>
              <a:rPr lang="en-US" sz="2400" dirty="0" smtClean="0"/>
              <a:t>. WHY are there so many birds?</a:t>
            </a:r>
            <a:endParaRPr lang="en-US" sz="2400" dirty="0"/>
          </a:p>
        </p:txBody>
      </p:sp>
      <p:sp>
        <p:nvSpPr>
          <p:cNvPr id="12" name="TextBox 11"/>
          <p:cNvSpPr txBox="1"/>
          <p:nvPr/>
        </p:nvSpPr>
        <p:spPr>
          <a:xfrm>
            <a:off x="854469" y="3424535"/>
            <a:ext cx="4197944" cy="461665"/>
          </a:xfrm>
          <a:prstGeom prst="rect">
            <a:avLst/>
          </a:prstGeom>
          <a:noFill/>
        </p:spPr>
        <p:txBody>
          <a:bodyPr wrap="none" rtlCol="0">
            <a:spAutoFit/>
          </a:bodyPr>
          <a:lstStyle/>
          <a:p>
            <a:r>
              <a:rPr lang="en-US" sz="2400" dirty="0">
                <a:solidFill>
                  <a:srgbClr val="0066FF"/>
                </a:solidFill>
              </a:rPr>
              <a:t>Because </a:t>
            </a:r>
            <a:r>
              <a:rPr lang="en-US" sz="2400" dirty="0" smtClean="0">
                <a:solidFill>
                  <a:srgbClr val="0066FF"/>
                </a:solidFill>
              </a:rPr>
              <a:t>they are eating spiders.</a:t>
            </a:r>
            <a:endParaRPr lang="en-US" sz="2400" dirty="0">
              <a:solidFill>
                <a:srgbClr val="0066FF"/>
              </a:solidFill>
            </a:endParaRPr>
          </a:p>
        </p:txBody>
      </p:sp>
      <p:sp>
        <p:nvSpPr>
          <p:cNvPr id="13" name="TextBox 12"/>
          <p:cNvSpPr txBox="1"/>
          <p:nvPr/>
        </p:nvSpPr>
        <p:spPr>
          <a:xfrm>
            <a:off x="244869" y="3886200"/>
            <a:ext cx="4532203" cy="461665"/>
          </a:xfrm>
          <a:prstGeom prst="rect">
            <a:avLst/>
          </a:prstGeom>
          <a:noFill/>
        </p:spPr>
        <p:txBody>
          <a:bodyPr wrap="none" rtlCol="0">
            <a:spAutoFit/>
          </a:bodyPr>
          <a:lstStyle/>
          <a:p>
            <a:r>
              <a:rPr lang="en-US" sz="2400" dirty="0"/>
              <a:t>5</a:t>
            </a:r>
            <a:r>
              <a:rPr lang="en-US" sz="2400" dirty="0" smtClean="0"/>
              <a:t>. WHY are there so many spiders?</a:t>
            </a:r>
            <a:endParaRPr lang="en-US" sz="2400" dirty="0"/>
          </a:p>
        </p:txBody>
      </p:sp>
      <p:sp>
        <p:nvSpPr>
          <p:cNvPr id="14" name="TextBox 13"/>
          <p:cNvSpPr txBox="1"/>
          <p:nvPr/>
        </p:nvSpPr>
        <p:spPr>
          <a:xfrm>
            <a:off x="854469" y="4186535"/>
            <a:ext cx="3895425" cy="461665"/>
          </a:xfrm>
          <a:prstGeom prst="rect">
            <a:avLst/>
          </a:prstGeom>
          <a:noFill/>
        </p:spPr>
        <p:txBody>
          <a:bodyPr wrap="none" rtlCol="0">
            <a:spAutoFit/>
          </a:bodyPr>
          <a:lstStyle/>
          <a:p>
            <a:r>
              <a:rPr lang="en-US" sz="2400" dirty="0">
                <a:solidFill>
                  <a:srgbClr val="0066FF"/>
                </a:solidFill>
              </a:rPr>
              <a:t>Because </a:t>
            </a:r>
            <a:r>
              <a:rPr lang="en-US" sz="2400" dirty="0" smtClean="0">
                <a:solidFill>
                  <a:srgbClr val="0066FF"/>
                </a:solidFill>
              </a:rPr>
              <a:t>they are eating bugs.</a:t>
            </a:r>
            <a:endParaRPr lang="en-US" sz="2400" dirty="0">
              <a:solidFill>
                <a:srgbClr val="0066FF"/>
              </a:solidFill>
            </a:endParaRPr>
          </a:p>
        </p:txBody>
      </p:sp>
      <p:sp>
        <p:nvSpPr>
          <p:cNvPr id="15" name="TextBox 14"/>
          <p:cNvSpPr txBox="1"/>
          <p:nvPr/>
        </p:nvSpPr>
        <p:spPr>
          <a:xfrm>
            <a:off x="228600" y="4648200"/>
            <a:ext cx="4229684" cy="461665"/>
          </a:xfrm>
          <a:prstGeom prst="rect">
            <a:avLst/>
          </a:prstGeom>
          <a:noFill/>
        </p:spPr>
        <p:txBody>
          <a:bodyPr wrap="none" rtlCol="0">
            <a:spAutoFit/>
          </a:bodyPr>
          <a:lstStyle/>
          <a:p>
            <a:r>
              <a:rPr lang="en-US" sz="2400" dirty="0"/>
              <a:t>6</a:t>
            </a:r>
            <a:r>
              <a:rPr lang="en-US" sz="2400" dirty="0" smtClean="0"/>
              <a:t>. WHY are there so many bugs?</a:t>
            </a:r>
            <a:endParaRPr lang="en-US" sz="2400" dirty="0"/>
          </a:p>
        </p:txBody>
      </p:sp>
      <p:sp>
        <p:nvSpPr>
          <p:cNvPr id="16" name="TextBox 15"/>
          <p:cNvSpPr txBox="1"/>
          <p:nvPr/>
        </p:nvSpPr>
        <p:spPr>
          <a:xfrm>
            <a:off x="838200" y="4948535"/>
            <a:ext cx="6447791" cy="461665"/>
          </a:xfrm>
          <a:prstGeom prst="rect">
            <a:avLst/>
          </a:prstGeom>
          <a:noFill/>
        </p:spPr>
        <p:txBody>
          <a:bodyPr wrap="none" rtlCol="0">
            <a:spAutoFit/>
          </a:bodyPr>
          <a:lstStyle/>
          <a:p>
            <a:r>
              <a:rPr lang="en-US" sz="2400" dirty="0" smtClean="0">
                <a:solidFill>
                  <a:srgbClr val="0066FF"/>
                </a:solidFill>
              </a:rPr>
              <a:t>They are attracted by the floodlights. (Root Cause)</a:t>
            </a:r>
            <a:endParaRPr lang="en-US" sz="2400" dirty="0">
              <a:solidFill>
                <a:srgbClr val="0066FF"/>
              </a:solidFill>
            </a:endParaRPr>
          </a:p>
        </p:txBody>
      </p:sp>
      <p:sp>
        <p:nvSpPr>
          <p:cNvPr id="17" name="TextBox 16"/>
          <p:cNvSpPr txBox="1"/>
          <p:nvPr/>
        </p:nvSpPr>
        <p:spPr>
          <a:xfrm>
            <a:off x="244869" y="5410200"/>
            <a:ext cx="2848857" cy="461665"/>
          </a:xfrm>
          <a:prstGeom prst="rect">
            <a:avLst/>
          </a:prstGeom>
          <a:noFill/>
        </p:spPr>
        <p:txBody>
          <a:bodyPr wrap="none" rtlCol="0">
            <a:spAutoFit/>
          </a:bodyPr>
          <a:lstStyle/>
          <a:p>
            <a:r>
              <a:rPr lang="en-US" sz="2400" dirty="0" smtClean="0"/>
              <a:t>Unexpected solution:</a:t>
            </a:r>
            <a:endParaRPr lang="en-US" sz="2400" dirty="0"/>
          </a:p>
        </p:txBody>
      </p:sp>
      <p:sp>
        <p:nvSpPr>
          <p:cNvPr id="18" name="TextBox 17"/>
          <p:cNvSpPr txBox="1"/>
          <p:nvPr/>
        </p:nvSpPr>
        <p:spPr>
          <a:xfrm>
            <a:off x="854469" y="5710535"/>
            <a:ext cx="6600718" cy="461665"/>
          </a:xfrm>
          <a:prstGeom prst="rect">
            <a:avLst/>
          </a:prstGeom>
          <a:noFill/>
        </p:spPr>
        <p:txBody>
          <a:bodyPr wrap="none" rtlCol="0">
            <a:spAutoFit/>
          </a:bodyPr>
          <a:lstStyle/>
          <a:p>
            <a:r>
              <a:rPr lang="en-US" sz="2400" dirty="0">
                <a:solidFill>
                  <a:srgbClr val="0066FF"/>
                </a:solidFill>
              </a:rPr>
              <a:t>Turn the </a:t>
            </a:r>
            <a:r>
              <a:rPr lang="en-US" sz="2400" dirty="0" smtClean="0">
                <a:solidFill>
                  <a:srgbClr val="0066FF"/>
                </a:solidFill>
              </a:rPr>
              <a:t>floodlights </a:t>
            </a:r>
            <a:r>
              <a:rPr lang="en-US" sz="2400" dirty="0">
                <a:solidFill>
                  <a:srgbClr val="0066FF"/>
                </a:solidFill>
              </a:rPr>
              <a:t>on </a:t>
            </a:r>
            <a:r>
              <a:rPr lang="en-US" sz="2400" dirty="0" smtClean="0">
                <a:solidFill>
                  <a:srgbClr val="0066FF"/>
                </a:solidFill>
              </a:rPr>
              <a:t>after </a:t>
            </a:r>
            <a:r>
              <a:rPr lang="en-US" sz="2400" dirty="0">
                <a:solidFill>
                  <a:srgbClr val="0066FF"/>
                </a:solidFill>
              </a:rPr>
              <a:t>dusk and before dawn.</a:t>
            </a:r>
          </a:p>
        </p:txBody>
      </p:sp>
    </p:spTree>
    <p:extLst>
      <p:ext uri="{BB962C8B-B14F-4D97-AF65-F5344CB8AC3E}">
        <p14:creationId xmlns:p14="http://schemas.microsoft.com/office/powerpoint/2010/main" val="20730851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8042</TotalTime>
  <Words>1202</Words>
  <Application>Microsoft Office PowerPoint</Application>
  <PresentationFormat>On-screen Show (4:3)</PresentationFormat>
  <Paragraphs>210</Paragraphs>
  <Slides>24</Slides>
  <Notes>9</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Visio</vt:lpstr>
      <vt:lpstr>Solving Difficult Large-scale Social Problems  with Root Cause Analysis</vt:lpstr>
      <vt:lpstr>Present methods are not working</vt:lpstr>
      <vt:lpstr>Present methods are not working  because they do not resolve root causes</vt:lpstr>
      <vt:lpstr>Root cause analysis works for business problems</vt:lpstr>
      <vt:lpstr>If root cause analysis can work for business problems, it can work for social problems</vt:lpstr>
      <vt:lpstr>There is a knowledge gap</vt:lpstr>
      <vt:lpstr>Definition of root cause</vt:lpstr>
      <vt:lpstr>Root causes are found by asking WHY until you arrive at the root cause </vt:lpstr>
      <vt:lpstr>The Jefferson Memorial Erosion Problem</vt:lpstr>
      <vt:lpstr>An exploratory root cause analysis  can be done with Social Force Diagrams</vt:lpstr>
      <vt:lpstr>Social Force Diagram – Example 1</vt:lpstr>
      <vt:lpstr>The essential characteristics of the  problem solving method must include:</vt:lpstr>
      <vt:lpstr>PowerPoint Presentation</vt:lpstr>
      <vt:lpstr>Environmental Sustainability Clubs of America</vt:lpstr>
      <vt:lpstr>PowerPoint Presentation</vt:lpstr>
      <vt:lpstr>The sustainability problem is a side effect  of a deeper problem</vt:lpstr>
      <vt:lpstr>Our key research conclusions</vt:lpstr>
      <vt:lpstr>Extra Slides Follow</vt:lpstr>
      <vt:lpstr>Present methods for solving social problems</vt:lpstr>
      <vt:lpstr>What the experts say – Example 1</vt:lpstr>
      <vt:lpstr>What the experts say – Example 2</vt:lpstr>
      <vt:lpstr>What the experts say – Example 3</vt:lpstr>
      <vt:lpstr>Social Force Diagram – Example 2</vt:lpstr>
      <vt:lpstr>PowerPoint Presentation</vt:lpstr>
    </vt:vector>
  </TitlesOfParts>
  <Company>Thwink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Universal Problem Solving Process</dc:title>
  <dc:creator>Jack Harich</dc:creator>
  <cp:lastModifiedBy>Jack</cp:lastModifiedBy>
  <cp:revision>848</cp:revision>
  <dcterms:created xsi:type="dcterms:W3CDTF">2007-04-25T22:05:51Z</dcterms:created>
  <dcterms:modified xsi:type="dcterms:W3CDTF">2016-02-19T18:08:58Z</dcterms:modified>
</cp:coreProperties>
</file>